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273" r:id="rId4"/>
    <p:sldId id="261" r:id="rId5"/>
    <p:sldId id="260" r:id="rId6"/>
    <p:sldId id="259" r:id="rId7"/>
    <p:sldId id="262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65" r:id="rId16"/>
    <p:sldId id="276" r:id="rId17"/>
    <p:sldId id="272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D5D250-8E28-4C05-90DE-7DD64830C1DB}" v="150" dt="2024-04-04T18:08:28.5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89" d="100"/>
          <a:sy n="89" d="100"/>
        </p:scale>
        <p:origin x="23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5A63A2-D54D-4F2A-BB93-192F43DC3DDA}" type="doc">
      <dgm:prSet loTypeId="urn:microsoft.com/office/officeart/2005/8/layout/vProcess5" loCatId="process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8BCE4964-A707-4E3E-9F03-D3AC21BC96C7}">
      <dgm:prSet/>
      <dgm:spPr/>
      <dgm:t>
        <a:bodyPr/>
        <a:lstStyle/>
        <a:p>
          <a:pPr algn="ctr"/>
          <a:r>
            <a:rPr lang="en-US" b="1" i="0" dirty="0"/>
            <a:t>This slide captures the essence of the problem.</a:t>
          </a:r>
        </a:p>
      </dgm:t>
    </dgm:pt>
    <dgm:pt modelId="{8E19DD46-3995-4E7B-AC2D-5D0FC3FD61B6}" type="parTrans" cxnId="{33B191EB-F2A1-4745-AEA6-59FD9176F1D6}">
      <dgm:prSet/>
      <dgm:spPr/>
      <dgm:t>
        <a:bodyPr/>
        <a:lstStyle/>
        <a:p>
          <a:endParaRPr lang="en-US"/>
        </a:p>
      </dgm:t>
    </dgm:pt>
    <dgm:pt modelId="{DB06A7AD-0AB8-4DAC-ADC8-2B32E9563D14}" type="sibTrans" cxnId="{33B191EB-F2A1-4745-AEA6-59FD9176F1D6}">
      <dgm:prSet/>
      <dgm:spPr/>
      <dgm:t>
        <a:bodyPr/>
        <a:lstStyle/>
        <a:p>
          <a:endParaRPr lang="en-US"/>
        </a:p>
      </dgm:t>
    </dgm:pt>
    <dgm:pt modelId="{FCE3CAA9-0B0F-4B84-9543-FE575B8695E1}">
      <dgm:prSet/>
      <dgm:spPr/>
      <dgm:t>
        <a:bodyPr/>
        <a:lstStyle/>
        <a:p>
          <a:r>
            <a:rPr lang="en-US" b="0" dirty="0"/>
            <a:t>Normally CNNs are used to classify or detect what is in a picture.</a:t>
          </a:r>
        </a:p>
      </dgm:t>
    </dgm:pt>
    <dgm:pt modelId="{CB16126F-3581-477E-B406-5B5C064632D5}" type="parTrans" cxnId="{F34EC418-4751-4AD9-9D48-851794AF1CDD}">
      <dgm:prSet/>
      <dgm:spPr/>
      <dgm:t>
        <a:bodyPr/>
        <a:lstStyle/>
        <a:p>
          <a:endParaRPr lang="en-US"/>
        </a:p>
      </dgm:t>
    </dgm:pt>
    <dgm:pt modelId="{BB2D8A61-8BE8-433F-99AA-F08CC766015D}" type="sibTrans" cxnId="{F34EC418-4751-4AD9-9D48-851794AF1CDD}">
      <dgm:prSet/>
      <dgm:spPr/>
      <dgm:t>
        <a:bodyPr/>
        <a:lstStyle/>
        <a:p>
          <a:endParaRPr lang="en-US"/>
        </a:p>
      </dgm:t>
    </dgm:pt>
    <dgm:pt modelId="{B6735046-FD56-4E0C-820D-3E9874D4B48C}">
      <dgm:prSet/>
      <dgm:spPr/>
      <dgm:t>
        <a:bodyPr/>
        <a:lstStyle/>
        <a:p>
          <a:r>
            <a:rPr lang="en-US" dirty="0"/>
            <a:t>This problem is however the other way round, regardless of what is in the picture,</a:t>
          </a:r>
        </a:p>
      </dgm:t>
    </dgm:pt>
    <dgm:pt modelId="{39A1F79E-5E5E-4AC6-B8FC-0748214508F3}" type="parTrans" cxnId="{F6A77EE1-4375-4658-8E4D-B5223161DC3D}">
      <dgm:prSet/>
      <dgm:spPr/>
      <dgm:t>
        <a:bodyPr/>
        <a:lstStyle/>
        <a:p>
          <a:endParaRPr lang="en-US"/>
        </a:p>
      </dgm:t>
    </dgm:pt>
    <dgm:pt modelId="{87B947BA-EA5A-44D5-997B-E55729097985}" type="sibTrans" cxnId="{F6A77EE1-4375-4658-8E4D-B5223161DC3D}">
      <dgm:prSet/>
      <dgm:spPr/>
      <dgm:t>
        <a:bodyPr/>
        <a:lstStyle/>
        <a:p>
          <a:endParaRPr lang="en-US"/>
        </a:p>
      </dgm:t>
    </dgm:pt>
    <dgm:pt modelId="{71A7798E-F214-4EDD-8D36-055BBCC8F346}">
      <dgm:prSet/>
      <dgm:spPr/>
      <dgm:t>
        <a:bodyPr/>
        <a:lstStyle/>
        <a:p>
          <a:r>
            <a:rPr lang="en-US"/>
            <a:t>We need to tell what camera was used to take it.</a:t>
          </a:r>
        </a:p>
      </dgm:t>
    </dgm:pt>
    <dgm:pt modelId="{450D8BB2-81B7-4A47-BFD4-8780AB2849A5}" type="parTrans" cxnId="{46DA941D-6DCB-4360-8BEA-938804571DE8}">
      <dgm:prSet/>
      <dgm:spPr/>
      <dgm:t>
        <a:bodyPr/>
        <a:lstStyle/>
        <a:p>
          <a:endParaRPr lang="en-US"/>
        </a:p>
      </dgm:t>
    </dgm:pt>
    <dgm:pt modelId="{E0CFEFB7-B9B3-4B83-AD38-58A92B36D384}" type="sibTrans" cxnId="{46DA941D-6DCB-4360-8BEA-938804571DE8}">
      <dgm:prSet/>
      <dgm:spPr/>
      <dgm:t>
        <a:bodyPr/>
        <a:lstStyle/>
        <a:p>
          <a:endParaRPr lang="en-US"/>
        </a:p>
      </dgm:t>
    </dgm:pt>
    <dgm:pt modelId="{21C864BC-8B1D-4B22-99C0-EFAAF74FA2DB}">
      <dgm:prSet/>
      <dgm:spPr/>
      <dgm:t>
        <a:bodyPr/>
        <a:lstStyle/>
        <a:p>
          <a:r>
            <a:rPr lang="en-US"/>
            <a:t>The challenge is to detect low level features, such as noise optical flaws and what is specific to the processing algorithm.</a:t>
          </a:r>
        </a:p>
      </dgm:t>
    </dgm:pt>
    <dgm:pt modelId="{E5543294-1FC3-47F0-B933-0DDB245325C8}" type="parTrans" cxnId="{3CD99D96-3098-4992-84B4-BBF299704486}">
      <dgm:prSet/>
      <dgm:spPr/>
      <dgm:t>
        <a:bodyPr/>
        <a:lstStyle/>
        <a:p>
          <a:endParaRPr lang="en-US"/>
        </a:p>
      </dgm:t>
    </dgm:pt>
    <dgm:pt modelId="{2C0C0062-457D-423D-AD36-15077ABB3663}" type="sibTrans" cxnId="{3CD99D96-3098-4992-84B4-BBF299704486}">
      <dgm:prSet/>
      <dgm:spPr/>
      <dgm:t>
        <a:bodyPr/>
        <a:lstStyle/>
        <a:p>
          <a:endParaRPr lang="en-US"/>
        </a:p>
      </dgm:t>
    </dgm:pt>
    <dgm:pt modelId="{3416BC4C-1417-4711-A0B6-F144C848F6EB}" type="pres">
      <dgm:prSet presAssocID="{865A63A2-D54D-4F2A-BB93-192F43DC3DDA}" presName="outerComposite" presStyleCnt="0">
        <dgm:presLayoutVars>
          <dgm:chMax val="5"/>
          <dgm:dir/>
          <dgm:resizeHandles val="exact"/>
        </dgm:presLayoutVars>
      </dgm:prSet>
      <dgm:spPr/>
    </dgm:pt>
    <dgm:pt modelId="{297B64D0-7FC4-405F-A5AB-D75ED97CD34F}" type="pres">
      <dgm:prSet presAssocID="{865A63A2-D54D-4F2A-BB93-192F43DC3DDA}" presName="dummyMaxCanvas" presStyleCnt="0">
        <dgm:presLayoutVars/>
      </dgm:prSet>
      <dgm:spPr/>
    </dgm:pt>
    <dgm:pt modelId="{4EDB8716-68E8-45FE-BF4D-1280816AA512}" type="pres">
      <dgm:prSet presAssocID="{865A63A2-D54D-4F2A-BB93-192F43DC3DDA}" presName="FiveNodes_1" presStyleLbl="node1" presStyleIdx="0" presStyleCnt="5" custScaleX="100329">
        <dgm:presLayoutVars>
          <dgm:bulletEnabled val="1"/>
        </dgm:presLayoutVars>
      </dgm:prSet>
      <dgm:spPr/>
    </dgm:pt>
    <dgm:pt modelId="{216B0AA5-6776-42F9-84F8-38039400AB58}" type="pres">
      <dgm:prSet presAssocID="{865A63A2-D54D-4F2A-BB93-192F43DC3DDA}" presName="FiveNodes_2" presStyleLbl="node1" presStyleIdx="1" presStyleCnt="5">
        <dgm:presLayoutVars>
          <dgm:bulletEnabled val="1"/>
        </dgm:presLayoutVars>
      </dgm:prSet>
      <dgm:spPr/>
    </dgm:pt>
    <dgm:pt modelId="{D6041A04-6F02-4264-B127-4FDA730DDB17}" type="pres">
      <dgm:prSet presAssocID="{865A63A2-D54D-4F2A-BB93-192F43DC3DDA}" presName="FiveNodes_3" presStyleLbl="node1" presStyleIdx="2" presStyleCnt="5">
        <dgm:presLayoutVars>
          <dgm:bulletEnabled val="1"/>
        </dgm:presLayoutVars>
      </dgm:prSet>
      <dgm:spPr/>
    </dgm:pt>
    <dgm:pt modelId="{027C0008-0968-42B6-8273-B0F81734DDFA}" type="pres">
      <dgm:prSet presAssocID="{865A63A2-D54D-4F2A-BB93-192F43DC3DDA}" presName="FiveNodes_4" presStyleLbl="node1" presStyleIdx="3" presStyleCnt="5">
        <dgm:presLayoutVars>
          <dgm:bulletEnabled val="1"/>
        </dgm:presLayoutVars>
      </dgm:prSet>
      <dgm:spPr/>
    </dgm:pt>
    <dgm:pt modelId="{43203B2B-53C8-4324-BA5E-65519ABB5785}" type="pres">
      <dgm:prSet presAssocID="{865A63A2-D54D-4F2A-BB93-192F43DC3DDA}" presName="FiveNodes_5" presStyleLbl="node1" presStyleIdx="4" presStyleCnt="5">
        <dgm:presLayoutVars>
          <dgm:bulletEnabled val="1"/>
        </dgm:presLayoutVars>
      </dgm:prSet>
      <dgm:spPr/>
    </dgm:pt>
    <dgm:pt modelId="{77B1378C-DC0B-4AC2-8EA3-A91CB05946EE}" type="pres">
      <dgm:prSet presAssocID="{865A63A2-D54D-4F2A-BB93-192F43DC3DDA}" presName="FiveConn_1-2" presStyleLbl="fgAccFollowNode1" presStyleIdx="0" presStyleCnt="4" custLinFactNeighborX="-54098">
        <dgm:presLayoutVars>
          <dgm:bulletEnabled val="1"/>
        </dgm:presLayoutVars>
      </dgm:prSet>
      <dgm:spPr/>
    </dgm:pt>
    <dgm:pt modelId="{1F3C5B53-CA59-4645-967A-1F5A9E103657}" type="pres">
      <dgm:prSet presAssocID="{865A63A2-D54D-4F2A-BB93-192F43DC3DDA}" presName="FiveConn_2-3" presStyleLbl="fgAccFollowNode1" presStyleIdx="1" presStyleCnt="4">
        <dgm:presLayoutVars>
          <dgm:bulletEnabled val="1"/>
        </dgm:presLayoutVars>
      </dgm:prSet>
      <dgm:spPr/>
    </dgm:pt>
    <dgm:pt modelId="{C4AB5DAF-DF8E-4684-BC00-1355B467F065}" type="pres">
      <dgm:prSet presAssocID="{865A63A2-D54D-4F2A-BB93-192F43DC3DDA}" presName="FiveConn_3-4" presStyleLbl="fgAccFollowNode1" presStyleIdx="2" presStyleCnt="4">
        <dgm:presLayoutVars>
          <dgm:bulletEnabled val="1"/>
        </dgm:presLayoutVars>
      </dgm:prSet>
      <dgm:spPr/>
    </dgm:pt>
    <dgm:pt modelId="{1B153748-EB2A-4BB1-AEB7-FAA4C40513B8}" type="pres">
      <dgm:prSet presAssocID="{865A63A2-D54D-4F2A-BB93-192F43DC3DDA}" presName="FiveConn_4-5" presStyleLbl="fgAccFollowNode1" presStyleIdx="3" presStyleCnt="4">
        <dgm:presLayoutVars>
          <dgm:bulletEnabled val="1"/>
        </dgm:presLayoutVars>
      </dgm:prSet>
      <dgm:spPr/>
    </dgm:pt>
    <dgm:pt modelId="{938DA6CD-B90A-4F13-8618-E3AA6FA6CB52}" type="pres">
      <dgm:prSet presAssocID="{865A63A2-D54D-4F2A-BB93-192F43DC3DDA}" presName="FiveNodes_1_text" presStyleLbl="node1" presStyleIdx="4" presStyleCnt="5">
        <dgm:presLayoutVars>
          <dgm:bulletEnabled val="1"/>
        </dgm:presLayoutVars>
      </dgm:prSet>
      <dgm:spPr/>
    </dgm:pt>
    <dgm:pt modelId="{4C7E5C26-18ED-4BEF-A19C-AA946CD50EB1}" type="pres">
      <dgm:prSet presAssocID="{865A63A2-D54D-4F2A-BB93-192F43DC3DDA}" presName="FiveNodes_2_text" presStyleLbl="node1" presStyleIdx="4" presStyleCnt="5">
        <dgm:presLayoutVars>
          <dgm:bulletEnabled val="1"/>
        </dgm:presLayoutVars>
      </dgm:prSet>
      <dgm:spPr/>
    </dgm:pt>
    <dgm:pt modelId="{5E97B915-6E12-46B7-8BC1-F6B30A6F5AC5}" type="pres">
      <dgm:prSet presAssocID="{865A63A2-D54D-4F2A-BB93-192F43DC3DDA}" presName="FiveNodes_3_text" presStyleLbl="node1" presStyleIdx="4" presStyleCnt="5">
        <dgm:presLayoutVars>
          <dgm:bulletEnabled val="1"/>
        </dgm:presLayoutVars>
      </dgm:prSet>
      <dgm:spPr/>
    </dgm:pt>
    <dgm:pt modelId="{DB04F98A-D1C9-4BA2-8368-1CB0803A225F}" type="pres">
      <dgm:prSet presAssocID="{865A63A2-D54D-4F2A-BB93-192F43DC3DDA}" presName="FiveNodes_4_text" presStyleLbl="node1" presStyleIdx="4" presStyleCnt="5">
        <dgm:presLayoutVars>
          <dgm:bulletEnabled val="1"/>
        </dgm:presLayoutVars>
      </dgm:prSet>
      <dgm:spPr/>
    </dgm:pt>
    <dgm:pt modelId="{B1BED12F-8568-416F-AA03-3B3F5F47A02C}" type="pres">
      <dgm:prSet presAssocID="{865A63A2-D54D-4F2A-BB93-192F43DC3DDA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16ECBA08-DC20-42EC-AB81-F6E43F6ADEEC}" type="presOf" srcId="{DB06A7AD-0AB8-4DAC-ADC8-2B32E9563D14}" destId="{77B1378C-DC0B-4AC2-8EA3-A91CB05946EE}" srcOrd="0" destOrd="0" presId="urn:microsoft.com/office/officeart/2005/8/layout/vProcess5"/>
    <dgm:cxn modelId="{AA22B309-F8D9-4D50-8237-7B554989FB31}" type="presOf" srcId="{BB2D8A61-8BE8-433F-99AA-F08CC766015D}" destId="{1F3C5B53-CA59-4645-967A-1F5A9E103657}" srcOrd="0" destOrd="0" presId="urn:microsoft.com/office/officeart/2005/8/layout/vProcess5"/>
    <dgm:cxn modelId="{FDC6780B-66CB-436C-8385-60E7EAC48440}" type="presOf" srcId="{FCE3CAA9-0B0F-4B84-9543-FE575B8695E1}" destId="{4C7E5C26-18ED-4BEF-A19C-AA946CD50EB1}" srcOrd="1" destOrd="0" presId="urn:microsoft.com/office/officeart/2005/8/layout/vProcess5"/>
    <dgm:cxn modelId="{F34EC418-4751-4AD9-9D48-851794AF1CDD}" srcId="{865A63A2-D54D-4F2A-BB93-192F43DC3DDA}" destId="{FCE3CAA9-0B0F-4B84-9543-FE575B8695E1}" srcOrd="1" destOrd="0" parTransId="{CB16126F-3581-477E-B406-5B5C064632D5}" sibTransId="{BB2D8A61-8BE8-433F-99AA-F08CC766015D}"/>
    <dgm:cxn modelId="{F2791B1A-5FFB-4B03-88CD-4DFE11516783}" type="presOf" srcId="{B6735046-FD56-4E0C-820D-3E9874D4B48C}" destId="{5E97B915-6E12-46B7-8BC1-F6B30A6F5AC5}" srcOrd="1" destOrd="0" presId="urn:microsoft.com/office/officeart/2005/8/layout/vProcess5"/>
    <dgm:cxn modelId="{46DA941D-6DCB-4360-8BEA-938804571DE8}" srcId="{865A63A2-D54D-4F2A-BB93-192F43DC3DDA}" destId="{71A7798E-F214-4EDD-8D36-055BBCC8F346}" srcOrd="3" destOrd="0" parTransId="{450D8BB2-81B7-4A47-BFD4-8780AB2849A5}" sibTransId="{E0CFEFB7-B9B3-4B83-AD38-58A92B36D384}"/>
    <dgm:cxn modelId="{DDD4CB5F-2D62-444D-A678-90A3BD83790D}" type="presOf" srcId="{8BCE4964-A707-4E3E-9F03-D3AC21BC96C7}" destId="{4EDB8716-68E8-45FE-BF4D-1280816AA512}" srcOrd="0" destOrd="0" presId="urn:microsoft.com/office/officeart/2005/8/layout/vProcess5"/>
    <dgm:cxn modelId="{6C2B7E60-41F6-4361-B522-C4ADB1C31CA5}" type="presOf" srcId="{E0CFEFB7-B9B3-4B83-AD38-58A92B36D384}" destId="{1B153748-EB2A-4BB1-AEB7-FAA4C40513B8}" srcOrd="0" destOrd="0" presId="urn:microsoft.com/office/officeart/2005/8/layout/vProcess5"/>
    <dgm:cxn modelId="{1C705F63-F3B4-410F-993D-588FD14A0E07}" type="presOf" srcId="{71A7798E-F214-4EDD-8D36-055BBCC8F346}" destId="{DB04F98A-D1C9-4BA2-8368-1CB0803A225F}" srcOrd="1" destOrd="0" presId="urn:microsoft.com/office/officeart/2005/8/layout/vProcess5"/>
    <dgm:cxn modelId="{BD5C4C4E-BF76-4134-9A45-68E073E01364}" type="presOf" srcId="{8BCE4964-A707-4E3E-9F03-D3AC21BC96C7}" destId="{938DA6CD-B90A-4F13-8618-E3AA6FA6CB52}" srcOrd="1" destOrd="0" presId="urn:microsoft.com/office/officeart/2005/8/layout/vProcess5"/>
    <dgm:cxn modelId="{3CD99D96-3098-4992-84B4-BBF299704486}" srcId="{865A63A2-D54D-4F2A-BB93-192F43DC3DDA}" destId="{21C864BC-8B1D-4B22-99C0-EFAAF74FA2DB}" srcOrd="4" destOrd="0" parTransId="{E5543294-1FC3-47F0-B933-0DDB245325C8}" sibTransId="{2C0C0062-457D-423D-AD36-15077ABB3663}"/>
    <dgm:cxn modelId="{AFE0319A-D0F7-40C4-BDC3-808061141D67}" type="presOf" srcId="{21C864BC-8B1D-4B22-99C0-EFAAF74FA2DB}" destId="{43203B2B-53C8-4324-BA5E-65519ABB5785}" srcOrd="0" destOrd="0" presId="urn:microsoft.com/office/officeart/2005/8/layout/vProcess5"/>
    <dgm:cxn modelId="{AF3B63B0-2475-494D-91E0-F0D4FB652313}" type="presOf" srcId="{B6735046-FD56-4E0C-820D-3E9874D4B48C}" destId="{D6041A04-6F02-4264-B127-4FDA730DDB17}" srcOrd="0" destOrd="0" presId="urn:microsoft.com/office/officeart/2005/8/layout/vProcess5"/>
    <dgm:cxn modelId="{EA8E2BB3-E16C-4923-841B-34B2C5295A1B}" type="presOf" srcId="{71A7798E-F214-4EDD-8D36-055BBCC8F346}" destId="{027C0008-0968-42B6-8273-B0F81734DDFA}" srcOrd="0" destOrd="0" presId="urn:microsoft.com/office/officeart/2005/8/layout/vProcess5"/>
    <dgm:cxn modelId="{8B5ACAC4-1B08-4158-BBBF-DEAF8F7B50AA}" type="presOf" srcId="{87B947BA-EA5A-44D5-997B-E55729097985}" destId="{C4AB5DAF-DF8E-4684-BC00-1355B467F065}" srcOrd="0" destOrd="0" presId="urn:microsoft.com/office/officeart/2005/8/layout/vProcess5"/>
    <dgm:cxn modelId="{19F8E1D5-258C-4E5F-B1A8-314E76E6B3A1}" type="presOf" srcId="{FCE3CAA9-0B0F-4B84-9543-FE575B8695E1}" destId="{216B0AA5-6776-42F9-84F8-38039400AB58}" srcOrd="0" destOrd="0" presId="urn:microsoft.com/office/officeart/2005/8/layout/vProcess5"/>
    <dgm:cxn modelId="{B7A306E0-8A51-42AF-876C-59FEBEFDFCAF}" type="presOf" srcId="{21C864BC-8B1D-4B22-99C0-EFAAF74FA2DB}" destId="{B1BED12F-8568-416F-AA03-3B3F5F47A02C}" srcOrd="1" destOrd="0" presId="urn:microsoft.com/office/officeart/2005/8/layout/vProcess5"/>
    <dgm:cxn modelId="{F6A77EE1-4375-4658-8E4D-B5223161DC3D}" srcId="{865A63A2-D54D-4F2A-BB93-192F43DC3DDA}" destId="{B6735046-FD56-4E0C-820D-3E9874D4B48C}" srcOrd="2" destOrd="0" parTransId="{39A1F79E-5E5E-4AC6-B8FC-0748214508F3}" sibTransId="{87B947BA-EA5A-44D5-997B-E55729097985}"/>
    <dgm:cxn modelId="{33B191EB-F2A1-4745-AEA6-59FD9176F1D6}" srcId="{865A63A2-D54D-4F2A-BB93-192F43DC3DDA}" destId="{8BCE4964-A707-4E3E-9F03-D3AC21BC96C7}" srcOrd="0" destOrd="0" parTransId="{8E19DD46-3995-4E7B-AC2D-5D0FC3FD61B6}" sibTransId="{DB06A7AD-0AB8-4DAC-ADC8-2B32E9563D14}"/>
    <dgm:cxn modelId="{3D124FF2-C99C-4B68-90AD-CC0975FD9600}" type="presOf" srcId="{865A63A2-D54D-4F2A-BB93-192F43DC3DDA}" destId="{3416BC4C-1417-4711-A0B6-F144C848F6EB}" srcOrd="0" destOrd="0" presId="urn:microsoft.com/office/officeart/2005/8/layout/vProcess5"/>
    <dgm:cxn modelId="{31D61A95-C8DD-4A68-9A40-33BF00442E53}" type="presParOf" srcId="{3416BC4C-1417-4711-A0B6-F144C848F6EB}" destId="{297B64D0-7FC4-405F-A5AB-D75ED97CD34F}" srcOrd="0" destOrd="0" presId="urn:microsoft.com/office/officeart/2005/8/layout/vProcess5"/>
    <dgm:cxn modelId="{61F4C511-EC7A-46D7-99BD-F9D79ABF846D}" type="presParOf" srcId="{3416BC4C-1417-4711-A0B6-F144C848F6EB}" destId="{4EDB8716-68E8-45FE-BF4D-1280816AA512}" srcOrd="1" destOrd="0" presId="urn:microsoft.com/office/officeart/2005/8/layout/vProcess5"/>
    <dgm:cxn modelId="{5C296FF8-8E60-49B5-963B-79023184D430}" type="presParOf" srcId="{3416BC4C-1417-4711-A0B6-F144C848F6EB}" destId="{216B0AA5-6776-42F9-84F8-38039400AB58}" srcOrd="2" destOrd="0" presId="urn:microsoft.com/office/officeart/2005/8/layout/vProcess5"/>
    <dgm:cxn modelId="{71977B1B-3FEA-48A2-8D00-03CEB3511EBA}" type="presParOf" srcId="{3416BC4C-1417-4711-A0B6-F144C848F6EB}" destId="{D6041A04-6F02-4264-B127-4FDA730DDB17}" srcOrd="3" destOrd="0" presId="urn:microsoft.com/office/officeart/2005/8/layout/vProcess5"/>
    <dgm:cxn modelId="{C662D212-14E2-4C27-A757-6735D9FAE60C}" type="presParOf" srcId="{3416BC4C-1417-4711-A0B6-F144C848F6EB}" destId="{027C0008-0968-42B6-8273-B0F81734DDFA}" srcOrd="4" destOrd="0" presId="urn:microsoft.com/office/officeart/2005/8/layout/vProcess5"/>
    <dgm:cxn modelId="{533F01CF-E549-4E5D-A3DB-20C17BCCBB52}" type="presParOf" srcId="{3416BC4C-1417-4711-A0B6-F144C848F6EB}" destId="{43203B2B-53C8-4324-BA5E-65519ABB5785}" srcOrd="5" destOrd="0" presId="urn:microsoft.com/office/officeart/2005/8/layout/vProcess5"/>
    <dgm:cxn modelId="{8B8BF0A0-93AA-4F35-85EC-CFA06AD6C802}" type="presParOf" srcId="{3416BC4C-1417-4711-A0B6-F144C848F6EB}" destId="{77B1378C-DC0B-4AC2-8EA3-A91CB05946EE}" srcOrd="6" destOrd="0" presId="urn:microsoft.com/office/officeart/2005/8/layout/vProcess5"/>
    <dgm:cxn modelId="{C49B8E36-E417-4C2C-BD14-8D9EF5E35BE6}" type="presParOf" srcId="{3416BC4C-1417-4711-A0B6-F144C848F6EB}" destId="{1F3C5B53-CA59-4645-967A-1F5A9E103657}" srcOrd="7" destOrd="0" presId="urn:microsoft.com/office/officeart/2005/8/layout/vProcess5"/>
    <dgm:cxn modelId="{3D74CFB3-D134-4BDB-B8DB-D0FD492E6419}" type="presParOf" srcId="{3416BC4C-1417-4711-A0B6-F144C848F6EB}" destId="{C4AB5DAF-DF8E-4684-BC00-1355B467F065}" srcOrd="8" destOrd="0" presId="urn:microsoft.com/office/officeart/2005/8/layout/vProcess5"/>
    <dgm:cxn modelId="{385D1974-F099-47F2-A8E3-2E7D4FBD5435}" type="presParOf" srcId="{3416BC4C-1417-4711-A0B6-F144C848F6EB}" destId="{1B153748-EB2A-4BB1-AEB7-FAA4C40513B8}" srcOrd="9" destOrd="0" presId="urn:microsoft.com/office/officeart/2005/8/layout/vProcess5"/>
    <dgm:cxn modelId="{9FD6043C-CB22-4680-B734-28486807BB73}" type="presParOf" srcId="{3416BC4C-1417-4711-A0B6-F144C848F6EB}" destId="{938DA6CD-B90A-4F13-8618-E3AA6FA6CB52}" srcOrd="10" destOrd="0" presId="urn:microsoft.com/office/officeart/2005/8/layout/vProcess5"/>
    <dgm:cxn modelId="{25597082-37E4-4211-ACDF-A5B631293850}" type="presParOf" srcId="{3416BC4C-1417-4711-A0B6-F144C848F6EB}" destId="{4C7E5C26-18ED-4BEF-A19C-AA946CD50EB1}" srcOrd="11" destOrd="0" presId="urn:microsoft.com/office/officeart/2005/8/layout/vProcess5"/>
    <dgm:cxn modelId="{1AB1ACC9-FEB1-4143-BE3F-CA7E26CFC21E}" type="presParOf" srcId="{3416BC4C-1417-4711-A0B6-F144C848F6EB}" destId="{5E97B915-6E12-46B7-8BC1-F6B30A6F5AC5}" srcOrd="12" destOrd="0" presId="urn:microsoft.com/office/officeart/2005/8/layout/vProcess5"/>
    <dgm:cxn modelId="{EFDA1D3E-28FF-4337-AF54-48C278368539}" type="presParOf" srcId="{3416BC4C-1417-4711-A0B6-F144C848F6EB}" destId="{DB04F98A-D1C9-4BA2-8368-1CB0803A225F}" srcOrd="13" destOrd="0" presId="urn:microsoft.com/office/officeart/2005/8/layout/vProcess5"/>
    <dgm:cxn modelId="{B2FABD70-4289-424E-B1A1-C4EAA81AA8AA}" type="presParOf" srcId="{3416BC4C-1417-4711-A0B6-F144C848F6EB}" destId="{B1BED12F-8568-416F-AA03-3B3F5F47A02C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DB8716-68E8-45FE-BF4D-1280816AA512}">
      <dsp:nvSpPr>
        <dsp:cNvPr id="0" name=""/>
        <dsp:cNvSpPr/>
      </dsp:nvSpPr>
      <dsp:spPr>
        <a:xfrm>
          <a:off x="-3242" y="0"/>
          <a:ext cx="3955373" cy="104077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/>
            <a:t>This slide captures the essence of the problem.</a:t>
          </a:r>
        </a:p>
      </dsp:txBody>
      <dsp:txXfrm>
        <a:off x="27241" y="30483"/>
        <a:ext cx="2706636" cy="979804"/>
      </dsp:txXfrm>
    </dsp:sp>
    <dsp:sp modelId="{216B0AA5-6776-42F9-84F8-38039400AB58}">
      <dsp:nvSpPr>
        <dsp:cNvPr id="0" name=""/>
        <dsp:cNvSpPr/>
      </dsp:nvSpPr>
      <dsp:spPr>
        <a:xfrm>
          <a:off x="297642" y="1185321"/>
          <a:ext cx="3942403" cy="104077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Normally CNNs are used to classify or detect what is in a picture.</a:t>
          </a:r>
        </a:p>
      </dsp:txBody>
      <dsp:txXfrm>
        <a:off x="328125" y="1215804"/>
        <a:ext cx="2910536" cy="979804"/>
      </dsp:txXfrm>
    </dsp:sp>
    <dsp:sp modelId="{D6041A04-6F02-4264-B127-4FDA730DDB17}">
      <dsp:nvSpPr>
        <dsp:cNvPr id="0" name=""/>
        <dsp:cNvSpPr/>
      </dsp:nvSpPr>
      <dsp:spPr>
        <a:xfrm>
          <a:off x="592043" y="2370642"/>
          <a:ext cx="3942403" cy="104077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This problem is however the other way round, regardless of what is in the picture,</a:t>
          </a:r>
        </a:p>
      </dsp:txBody>
      <dsp:txXfrm>
        <a:off x="622526" y="2401125"/>
        <a:ext cx="2910536" cy="979804"/>
      </dsp:txXfrm>
    </dsp:sp>
    <dsp:sp modelId="{027C0008-0968-42B6-8273-B0F81734DDFA}">
      <dsp:nvSpPr>
        <dsp:cNvPr id="0" name=""/>
        <dsp:cNvSpPr/>
      </dsp:nvSpPr>
      <dsp:spPr>
        <a:xfrm>
          <a:off x="886443" y="3555964"/>
          <a:ext cx="3942403" cy="104077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We need to tell what camera was used to take it.</a:t>
          </a:r>
        </a:p>
      </dsp:txBody>
      <dsp:txXfrm>
        <a:off x="916926" y="3586447"/>
        <a:ext cx="2910536" cy="979804"/>
      </dsp:txXfrm>
    </dsp:sp>
    <dsp:sp modelId="{43203B2B-53C8-4324-BA5E-65519ABB5785}">
      <dsp:nvSpPr>
        <dsp:cNvPr id="0" name=""/>
        <dsp:cNvSpPr/>
      </dsp:nvSpPr>
      <dsp:spPr>
        <a:xfrm>
          <a:off x="1180843" y="4741285"/>
          <a:ext cx="3942403" cy="104077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 challenge is to detect low level features, such as noise optical flaws and what is specific to the processing algorithm.</a:t>
          </a:r>
        </a:p>
      </dsp:txBody>
      <dsp:txXfrm>
        <a:off x="1211326" y="4771768"/>
        <a:ext cx="2910536" cy="979804"/>
      </dsp:txXfrm>
    </dsp:sp>
    <dsp:sp modelId="{77B1378C-DC0B-4AC2-8EA3-A91CB05946EE}">
      <dsp:nvSpPr>
        <dsp:cNvPr id="0" name=""/>
        <dsp:cNvSpPr/>
      </dsp:nvSpPr>
      <dsp:spPr>
        <a:xfrm>
          <a:off x="2903171" y="760340"/>
          <a:ext cx="676500" cy="676500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3055383" y="760340"/>
        <a:ext cx="372076" cy="509066"/>
      </dsp:txXfrm>
    </dsp:sp>
    <dsp:sp modelId="{1F3C5B53-CA59-4645-967A-1F5A9E103657}">
      <dsp:nvSpPr>
        <dsp:cNvPr id="0" name=""/>
        <dsp:cNvSpPr/>
      </dsp:nvSpPr>
      <dsp:spPr>
        <a:xfrm>
          <a:off x="3563545" y="1945661"/>
          <a:ext cx="676500" cy="676500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3715757" y="1945661"/>
        <a:ext cx="372076" cy="509066"/>
      </dsp:txXfrm>
    </dsp:sp>
    <dsp:sp modelId="{C4AB5DAF-DF8E-4684-BC00-1355B467F065}">
      <dsp:nvSpPr>
        <dsp:cNvPr id="0" name=""/>
        <dsp:cNvSpPr/>
      </dsp:nvSpPr>
      <dsp:spPr>
        <a:xfrm>
          <a:off x="3857945" y="3113637"/>
          <a:ext cx="676500" cy="676500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4010157" y="3113637"/>
        <a:ext cx="372076" cy="509066"/>
      </dsp:txXfrm>
    </dsp:sp>
    <dsp:sp modelId="{1B153748-EB2A-4BB1-AEB7-FAA4C40513B8}">
      <dsp:nvSpPr>
        <dsp:cNvPr id="0" name=""/>
        <dsp:cNvSpPr/>
      </dsp:nvSpPr>
      <dsp:spPr>
        <a:xfrm>
          <a:off x="4152345" y="4310522"/>
          <a:ext cx="676500" cy="676500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4304557" y="4310522"/>
        <a:ext cx="372076" cy="5090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550CB7-E8EE-441E-8DCA-DBA7EBD2370F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9259E-FEC3-48B5-A2F7-3505D724AA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9320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320ED-F821-74DD-8781-DB0C73DAF2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7542FE-2585-AB23-9462-05FBB57566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8DF548-5ED2-4802-1472-0D3FBD42F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9D993-27FB-4A10-8B3E-1211456F59D3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B9470-9165-27B3-8095-22B8D1847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973B7-CBCD-4246-6E4D-7130FEA90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93ED0-50CF-4F43-BC08-6669B69BB0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0665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D2FCF-8154-2E81-7F70-84E4B5979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4F9234-3EA1-B5A8-9711-69D7F153E3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2926B-1E4A-5E12-D95C-D23534E1A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9D993-27FB-4A10-8B3E-1211456F59D3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135B2-9C18-AAEF-EE24-24F0D603D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780F8-3A48-C2CB-633B-2D1F805DD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93ED0-50CF-4F43-BC08-6669B69BB0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2732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5710E6-FE2B-A31B-CEC7-40223DCDDD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9B5E0F-65A2-842E-FD91-CB8DC79D1A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63141-508D-D938-3B82-095607D06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9D993-27FB-4A10-8B3E-1211456F59D3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7064D-A852-7702-665D-9EDFBFD4F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DF989-11A3-128B-B45E-3999FA13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93ED0-50CF-4F43-BC08-6669B69BB0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6137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1F306-621E-EED0-B8F7-5FDE70AC5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3F378-6B8B-EDD9-64DD-7549521C4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797F4B-97DD-74DF-2CFB-D48A675AA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9D993-27FB-4A10-8B3E-1211456F59D3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F1DE1-1441-39BA-5CCF-D141E4D07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BB4F9-35C2-0327-D42B-6B0770178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93ED0-50CF-4F43-BC08-6669B69BB0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1066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DB090-E1AB-96A9-F292-8800BFC9E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3C2CD-DD10-60F1-625C-8FCDB3782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E35C6-A7EF-DD9C-702D-998EF8376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9D993-27FB-4A10-8B3E-1211456F59D3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8B2C3-4877-4859-99B1-1B2FFE223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E1EA8-9270-4B4C-246C-5055C1E58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93ED0-50CF-4F43-BC08-6669B69BB0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340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119A6-AFDD-6062-248D-E5F9E06A3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68EFB-0BC3-AFA5-9AE7-12D0F665B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E24E37-E67F-4028-61DC-4D9735D243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107A51-2049-BC17-483F-93BE75F50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9D993-27FB-4A10-8B3E-1211456F59D3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8F7A91-1C36-4659-F0C8-19C3451B8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0687A4-15C4-C377-90D9-99BA64083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93ED0-50CF-4F43-BC08-6669B69BB0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8853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93D97-D6A1-2B43-E595-5281B5C56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7DA032-C1DF-FADE-4AEC-DE38C23A50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623A54-EFCF-AD84-579F-9F34C75F15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CB7CAA-C23A-F2C5-6828-5EFE2FFEB2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2B5D0-58C6-A416-7FF8-22710CF163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89897A-B3CF-677C-E5C2-8D6E44686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9D993-27FB-4A10-8B3E-1211456F59D3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0D9925-BD81-F063-AC12-86BADAEBE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22BBE9-F817-3F65-A530-6D0A5BD67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93ED0-50CF-4F43-BC08-6669B69BB0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1949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E7E97-C582-573B-2C90-E5391CC80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4D3831-C0EC-B32B-4172-7FBCFF76B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9D993-27FB-4A10-8B3E-1211456F59D3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2FD759-4712-A831-3C65-482079578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C475CA-47D6-EDB4-5066-3520FDA6C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93ED0-50CF-4F43-BC08-6669B69BB0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3461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3E706E-9AFA-6628-A5E6-1C42075D4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9D993-27FB-4A10-8B3E-1211456F59D3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679DFE-E43B-AAC2-C7D9-C03049F63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30C86-0BBB-A0B2-9C73-D9DA59BA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93ED0-50CF-4F43-BC08-6669B69BB0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7442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4A651-09D9-0F42-5334-6A4B67465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08D58-B4FD-0C19-F7AB-3AA00DD7C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931221-7DE9-CFE2-06E0-151BDD445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8ADB8D-1100-4BB8-2CA8-3C7FC9A9B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9D993-27FB-4A10-8B3E-1211456F59D3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F215AA-D4EA-BE15-3110-5F701A0A2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C17C8-CE47-334F-2D36-236945DA1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93ED0-50CF-4F43-BC08-6669B69BB0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3254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F5F75-C508-6912-2DDF-1E87ACCA6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3D91EC-A445-A970-2723-9BDA40CF26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1ACF32-9944-37D2-271B-CC1E27FD4F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A9160-24CB-AF90-D76A-002AD670C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9D993-27FB-4A10-8B3E-1211456F59D3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0142EC-0EE2-1B59-D123-8B3EF0B5F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0C4F19-F022-B2A9-771C-1AB4069DA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93ED0-50CF-4F43-BC08-6669B69BB0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964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AEA352-5482-2697-F9CC-14BEAD9CD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B59F39-7C2A-4DB1-ED07-C1987907A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A8A2F9-33C3-EA57-6F71-A8654431E9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99D993-27FB-4A10-8B3E-1211456F59D3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7A2A5-9CD7-17DE-E44A-8FDC8929AB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B2D0D-21DE-ED34-663B-430993B533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893ED0-50CF-4F43-BC08-6669B69BB0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526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8.jpg"/><Relationship Id="rId7" Type="http://schemas.openxmlformats.org/officeDocument/2006/relationships/diagramLayout" Target="../diagrams/layout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10.jpeg"/><Relationship Id="rId10" Type="http://schemas.microsoft.com/office/2007/relationships/diagramDrawing" Target="../diagrams/drawing1.xml"/><Relationship Id="rId4" Type="http://schemas.openxmlformats.org/officeDocument/2006/relationships/image" Target="../media/image9.jpeg"/><Relationship Id="rId9" Type="http://schemas.openxmlformats.org/officeDocument/2006/relationships/diagramColors" Target="../diagrams/colors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B71B0-CCE9-358E-C3D8-2A20E4849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006" y="330739"/>
            <a:ext cx="5235987" cy="1624520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>
                <a:latin typeface="Aptos Black" panose="020B0004020202020204" pitchFamily="34" charset="0"/>
                <a:cs typeface="Times New Roman" panose="02020603050405020304" pitchFamily="18" charset="0"/>
              </a:rPr>
              <a:t>S</a:t>
            </a:r>
            <a:r>
              <a:rPr lang="en-IN" sz="4000" dirty="0">
                <a:latin typeface="Aptos Black" panose="020B0004020202020204" pitchFamily="34" charset="0"/>
                <a:cs typeface="Times New Roman" panose="02020603050405020304" pitchFamily="18" charset="0"/>
              </a:rPr>
              <a:t>ource Camera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EE971-BB00-61BB-2998-1D96C43DC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9840" y="2924355"/>
            <a:ext cx="540786" cy="43132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Aptos Display" panose="020B0004020202020204" pitchFamily="34" charset="0"/>
                <a:cs typeface="Arial" panose="020B0604020202020204" pitchFamily="34" charset="0"/>
              </a:rPr>
              <a:t>B</a:t>
            </a:r>
            <a:r>
              <a:rPr lang="en-IN" sz="2000" dirty="0">
                <a:latin typeface="Aptos Display" panose="020B0004020202020204" pitchFamily="34" charset="0"/>
                <a:cs typeface="Arial" panose="020B0604020202020204" pitchFamily="34" charset="0"/>
              </a:rPr>
              <a:t>Y</a:t>
            </a:r>
            <a:endParaRPr lang="en-IN" sz="1800" dirty="0">
              <a:latin typeface="Aptos Display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A0EB147-E428-49F7-C6B6-5D7FFC3EE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0" r="24950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09BCB9-F8F2-5D69-F9A6-C5448AF45801}"/>
              </a:ext>
            </a:extLst>
          </p:cNvPr>
          <p:cNvSpPr txBox="1">
            <a:spLocks/>
          </p:cNvSpPr>
          <p:nvPr/>
        </p:nvSpPr>
        <p:spPr>
          <a:xfrm>
            <a:off x="1518249" y="4123425"/>
            <a:ext cx="2863969" cy="715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latin typeface="+mj-lt"/>
                <a:cs typeface="Arial" panose="020B0604020202020204" pitchFamily="34" charset="0"/>
              </a:rPr>
              <a:t>Kapil Raisinghani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latin typeface="+mj-lt"/>
                <a:cs typeface="Arial" panose="020B0604020202020204" pitchFamily="34" charset="0"/>
              </a:rPr>
              <a:t>&amp;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latin typeface="+mj-lt"/>
                <a:cs typeface="Arial" panose="020B0604020202020204" pitchFamily="34" charset="0"/>
              </a:rPr>
              <a:t>Yash Mohan</a:t>
            </a:r>
            <a:endParaRPr lang="en-IN" sz="24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146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994B0-D3E9-521C-9BBF-F8D43DCC0941}"/>
              </a:ext>
            </a:extLst>
          </p:cNvPr>
          <p:cNvSpPr txBox="1"/>
          <p:nvPr/>
        </p:nvSpPr>
        <p:spPr>
          <a:xfrm>
            <a:off x="422694" y="1828800"/>
            <a:ext cx="99802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have set its training attribute to True. This means that during training, the weights of </a:t>
            </a:r>
          </a:p>
          <a:p>
            <a:r>
              <a:rPr lang="en-US" dirty="0"/>
              <a:t>       the base model’s layers can be fine-tuned on our specific task i.e. Source Camera Identification.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Fine-tuning allows the model to adapt to the new dataset while retaining the knowledge learned </a:t>
            </a:r>
          </a:p>
          <a:p>
            <a:r>
              <a:rPr lang="en-IN" dirty="0"/>
              <a:t>       from ImageNet.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103796-D929-B8C6-367C-ECEF32E6CAC3}"/>
              </a:ext>
            </a:extLst>
          </p:cNvPr>
          <p:cNvSpPr txBox="1"/>
          <p:nvPr/>
        </p:nvSpPr>
        <p:spPr>
          <a:xfrm>
            <a:off x="508958" y="543464"/>
            <a:ext cx="88420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ptos Black" panose="020B0004020202020204" pitchFamily="34" charset="0"/>
              </a:rPr>
              <a:t>Fine-tuning the base model(DenseNet201) to our requirements</a:t>
            </a:r>
            <a:endParaRPr lang="en-IN" sz="3200" dirty="0">
              <a:latin typeface="Aptos Black" panose="020B00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7A47F-D3DA-6C41-CB72-8AA46BEEEE39}"/>
              </a:ext>
            </a:extLst>
          </p:cNvPr>
          <p:cNvSpPr txBox="1"/>
          <p:nvPr/>
        </p:nvSpPr>
        <p:spPr>
          <a:xfrm>
            <a:off x="422694" y="3739551"/>
            <a:ext cx="9612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ptos Black" panose="020B0004020202020204" pitchFamily="34" charset="0"/>
              </a:rPr>
              <a:t>Applying Preprocessing specific to DenseNet201</a:t>
            </a:r>
            <a:endParaRPr lang="en-IN" sz="3200" dirty="0">
              <a:latin typeface="Aptos Black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8D8458-A693-9A2F-F110-2463E00FDAFF}"/>
              </a:ext>
            </a:extLst>
          </p:cNvPr>
          <p:cNvSpPr txBox="1"/>
          <p:nvPr/>
        </p:nvSpPr>
        <p:spPr>
          <a:xfrm>
            <a:off x="508958" y="4413646"/>
            <a:ext cx="8287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ensures that the input data is in the correct format expected by the model.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Example- pixel-scaling, mean subtraction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761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5189C1-62D8-923B-D3BC-D83315C6525D}"/>
              </a:ext>
            </a:extLst>
          </p:cNvPr>
          <p:cNvSpPr txBox="1"/>
          <p:nvPr/>
        </p:nvSpPr>
        <p:spPr>
          <a:xfrm>
            <a:off x="250167" y="267419"/>
            <a:ext cx="4646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ptos Black" panose="020B0004020202020204" pitchFamily="34" charset="0"/>
              </a:rPr>
              <a:t>Global Average Pooling</a:t>
            </a:r>
            <a:endParaRPr lang="en-IN" sz="3200" dirty="0">
              <a:latin typeface="Aptos Black" panose="020B00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F4868-9BF2-17DC-44FF-596005585B65}"/>
              </a:ext>
            </a:extLst>
          </p:cNvPr>
          <p:cNvSpPr txBox="1"/>
          <p:nvPr/>
        </p:nvSpPr>
        <p:spPr>
          <a:xfrm>
            <a:off x="388189" y="1190446"/>
            <a:ext cx="1088208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Reduces spatial dimensions of the features map.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Computes average for each feature map across spatial dimensions</a:t>
            </a:r>
            <a:r>
              <a:rPr lang="en-IN" sz="2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Enables model to handle variable size input image.</a:t>
            </a:r>
            <a:endParaRPr lang="en-US" sz="2800" dirty="0"/>
          </a:p>
        </p:txBody>
      </p:sp>
      <p:pic>
        <p:nvPicPr>
          <p:cNvPr id="9" name="Picture 8" descr="A screenshot of a game&#10;&#10;Description automatically generated">
            <a:extLst>
              <a:ext uri="{FF2B5EF4-FFF2-40B4-BE49-F238E27FC236}">
                <a16:creationId xmlns:a16="http://schemas.microsoft.com/office/drawing/2014/main" id="{72851A43-BBE4-A83C-FD66-6671F5D4C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36" y="3016526"/>
            <a:ext cx="5574894" cy="2532067"/>
          </a:xfrm>
          <a:prstGeom prst="rect">
            <a:avLst/>
          </a:prstGeom>
        </p:spPr>
      </p:pic>
      <p:pic>
        <p:nvPicPr>
          <p:cNvPr id="11" name="Picture 10" descr="A screenshot of a grid&#10;&#10;Description automatically generated">
            <a:extLst>
              <a:ext uri="{FF2B5EF4-FFF2-40B4-BE49-F238E27FC236}">
                <a16:creationId xmlns:a16="http://schemas.microsoft.com/office/drawing/2014/main" id="{84A23D1E-2F3A-B273-3E01-98529A6F4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199" y="3016526"/>
            <a:ext cx="4735943" cy="253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78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A2D512-5855-D49C-A8D4-F6610A920998}"/>
              </a:ext>
            </a:extLst>
          </p:cNvPr>
          <p:cNvSpPr txBox="1"/>
          <p:nvPr/>
        </p:nvSpPr>
        <p:spPr>
          <a:xfrm>
            <a:off x="233680" y="1342244"/>
            <a:ext cx="3934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ptos Black" panose="020B0004020202020204" pitchFamily="34" charset="0"/>
              </a:rPr>
              <a:t>Dense Layer(64 Units)</a:t>
            </a:r>
            <a:endParaRPr lang="en-IN" sz="2800" dirty="0">
              <a:latin typeface="Aptos Black" panose="020B00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94C3A2-CE49-3608-18F6-6D9578337943}"/>
              </a:ext>
            </a:extLst>
          </p:cNvPr>
          <p:cNvSpPr txBox="1"/>
          <p:nvPr/>
        </p:nvSpPr>
        <p:spPr>
          <a:xfrm>
            <a:off x="233680" y="1930784"/>
            <a:ext cx="100762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fully connected layer with 64 units is added. This layer learns to combine the extracted features </a:t>
            </a:r>
          </a:p>
          <a:p>
            <a:r>
              <a:rPr lang="en-US" dirty="0"/>
              <a:t>      into higher level representations.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ReLU activation function used introduces non-linearity.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1548F8-CF3C-8286-60C4-4A13540E893C}"/>
              </a:ext>
            </a:extLst>
          </p:cNvPr>
          <p:cNvSpPr txBox="1"/>
          <p:nvPr/>
        </p:nvSpPr>
        <p:spPr>
          <a:xfrm>
            <a:off x="233680" y="3251392"/>
            <a:ext cx="4172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ptos Black" panose="020B0004020202020204" pitchFamily="34" charset="0"/>
              </a:rPr>
              <a:t>Dropout Layer – (0.3)(x)</a:t>
            </a:r>
            <a:endParaRPr lang="en-IN" sz="2800" dirty="0">
              <a:latin typeface="Aptos Black" panose="020B00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9D9A7F-D72A-F9B8-3305-053B2E497B86}"/>
              </a:ext>
            </a:extLst>
          </p:cNvPr>
          <p:cNvSpPr txBox="1"/>
          <p:nvPr/>
        </p:nvSpPr>
        <p:spPr>
          <a:xfrm>
            <a:off x="335280" y="3840480"/>
            <a:ext cx="83535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Regularizes the model by randomly dropping 30% of the neurons during training.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Helps prevent overfitting.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Improves generalization by reducing dependency on specific neurons.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Enhances model robustness.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6FDE5D-FC48-9A12-02B3-BC3F8229DFBD}"/>
              </a:ext>
            </a:extLst>
          </p:cNvPr>
          <p:cNvSpPr txBox="1"/>
          <p:nvPr/>
        </p:nvSpPr>
        <p:spPr>
          <a:xfrm>
            <a:off x="233680" y="558282"/>
            <a:ext cx="48840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latin typeface="Aptos Black" panose="020B0004020202020204" pitchFamily="34" charset="0"/>
              </a:rPr>
              <a:t>Fully Connected Layer-1</a:t>
            </a:r>
          </a:p>
        </p:txBody>
      </p:sp>
    </p:spTree>
    <p:extLst>
      <p:ext uri="{BB962C8B-B14F-4D97-AF65-F5344CB8AC3E}">
        <p14:creationId xmlns:p14="http://schemas.microsoft.com/office/powerpoint/2010/main" val="358690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A2D512-5855-D49C-A8D4-F6610A920998}"/>
              </a:ext>
            </a:extLst>
          </p:cNvPr>
          <p:cNvSpPr txBox="1"/>
          <p:nvPr/>
        </p:nvSpPr>
        <p:spPr>
          <a:xfrm>
            <a:off x="233680" y="1168006"/>
            <a:ext cx="3934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ptos Black" panose="020B0004020202020204" pitchFamily="34" charset="0"/>
              </a:rPr>
              <a:t>Dense Layer(32 Units)</a:t>
            </a:r>
            <a:endParaRPr lang="en-IN" sz="2800" dirty="0">
              <a:latin typeface="Aptos Black" panose="020B00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94C3A2-CE49-3608-18F6-6D9578337943}"/>
              </a:ext>
            </a:extLst>
          </p:cNvPr>
          <p:cNvSpPr txBox="1"/>
          <p:nvPr/>
        </p:nvSpPr>
        <p:spPr>
          <a:xfrm>
            <a:off x="233680" y="1715155"/>
            <a:ext cx="100762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fully connected layer with 32 units is added. This layer learns to combine the extracted features </a:t>
            </a:r>
          </a:p>
          <a:p>
            <a:r>
              <a:rPr lang="en-US" dirty="0"/>
              <a:t>      into higher level representations.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ReLU activation function used introduces non-linearity.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1548F8-CF3C-8286-60C4-4A13540E893C}"/>
              </a:ext>
            </a:extLst>
          </p:cNvPr>
          <p:cNvSpPr txBox="1"/>
          <p:nvPr/>
        </p:nvSpPr>
        <p:spPr>
          <a:xfrm>
            <a:off x="237495" y="2977039"/>
            <a:ext cx="4172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ptos Black" panose="020B0004020202020204" pitchFamily="34" charset="0"/>
              </a:rPr>
              <a:t>Dropout Layer – (0.3)(x)</a:t>
            </a:r>
            <a:endParaRPr lang="en-IN" sz="2800" dirty="0">
              <a:latin typeface="Aptos Black" panose="020B00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9D9A7F-D72A-F9B8-3305-053B2E497B86}"/>
              </a:ext>
            </a:extLst>
          </p:cNvPr>
          <p:cNvSpPr txBox="1"/>
          <p:nvPr/>
        </p:nvSpPr>
        <p:spPr>
          <a:xfrm>
            <a:off x="233680" y="3619351"/>
            <a:ext cx="83535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Regularizes the model by randomly dropping 30% of the neurons during training.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Helps prevent overfitting.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Improves generalization by reducing dependency on specific neurons.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Enhances model robustness.</a:t>
            </a: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A489C7-26F7-1A2E-CC8A-BBA9E719D04B}"/>
              </a:ext>
            </a:extLst>
          </p:cNvPr>
          <p:cNvSpPr txBox="1"/>
          <p:nvPr/>
        </p:nvSpPr>
        <p:spPr>
          <a:xfrm>
            <a:off x="233680" y="460630"/>
            <a:ext cx="49005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latin typeface="Aptos Black" panose="020B0004020202020204" pitchFamily="34" charset="0"/>
              </a:rPr>
              <a:t>Fully Connected Layer-2</a:t>
            </a:r>
          </a:p>
        </p:txBody>
      </p:sp>
    </p:spTree>
    <p:extLst>
      <p:ext uri="{BB962C8B-B14F-4D97-AF65-F5344CB8AC3E}">
        <p14:creationId xmlns:p14="http://schemas.microsoft.com/office/powerpoint/2010/main" val="1722625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D727B8-1231-A4A6-D35F-EA4F7BEC1C10}"/>
              </a:ext>
            </a:extLst>
          </p:cNvPr>
          <p:cNvSpPr txBox="1"/>
          <p:nvPr/>
        </p:nvSpPr>
        <p:spPr>
          <a:xfrm>
            <a:off x="375920" y="497840"/>
            <a:ext cx="8616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ptos Black" panose="020B0004020202020204" pitchFamily="34" charset="0"/>
              </a:rPr>
              <a:t>Output Layer(10 units, </a:t>
            </a:r>
            <a:r>
              <a:rPr lang="en-US" sz="3200" dirty="0" err="1">
                <a:latin typeface="Aptos Black" panose="020B0004020202020204" pitchFamily="34" charset="0"/>
              </a:rPr>
              <a:t>Softmax</a:t>
            </a:r>
            <a:r>
              <a:rPr lang="en-US" sz="3200" dirty="0">
                <a:latin typeface="Aptos Black" panose="020B0004020202020204" pitchFamily="34" charset="0"/>
              </a:rPr>
              <a:t> Activation)</a:t>
            </a:r>
            <a:endParaRPr lang="en-IN" sz="3200" dirty="0">
              <a:latin typeface="Aptos Black" panose="020B00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B117F-BD72-C292-3810-900D683C7F3F}"/>
              </a:ext>
            </a:extLst>
          </p:cNvPr>
          <p:cNvSpPr txBox="1"/>
          <p:nvPr/>
        </p:nvSpPr>
        <p:spPr>
          <a:xfrm>
            <a:off x="538480" y="1483360"/>
            <a:ext cx="81393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Final layer produces the model’s prediction.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has 10 units as classification class is with 10 camera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Soft-max Activation function converts raw scores into class probabilities.</a:t>
            </a:r>
            <a:endParaRPr lang="en-IN" dirty="0"/>
          </a:p>
        </p:txBody>
      </p:sp>
      <p:pic>
        <p:nvPicPr>
          <p:cNvPr id="7" name="Picture 6" descr="A diagram of a softmax function&#10;&#10;Description automatically generated">
            <a:extLst>
              <a:ext uri="{FF2B5EF4-FFF2-40B4-BE49-F238E27FC236}">
                <a16:creationId xmlns:a16="http://schemas.microsoft.com/office/drawing/2014/main" id="{3ECB5808-BD7F-2038-0309-78EDFB447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672" y="1153600"/>
            <a:ext cx="3078480" cy="15828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09CEAB-6D4D-786D-F355-2BC497DCF5EC}"/>
              </a:ext>
            </a:extLst>
          </p:cNvPr>
          <p:cNvSpPr txBox="1"/>
          <p:nvPr/>
        </p:nvSpPr>
        <p:spPr>
          <a:xfrm>
            <a:off x="538480" y="3136612"/>
            <a:ext cx="31245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ptos Black" panose="020B0004020202020204" pitchFamily="34" charset="0"/>
              </a:rPr>
              <a:t>Compile Model</a:t>
            </a:r>
            <a:endParaRPr lang="en-IN" sz="3200" dirty="0">
              <a:latin typeface="Aptos Black" panose="020B00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95F393-52B7-B708-1AD4-0D0F1B9CDBB7}"/>
              </a:ext>
            </a:extLst>
          </p:cNvPr>
          <p:cNvSpPr txBox="1"/>
          <p:nvPr/>
        </p:nvSpPr>
        <p:spPr>
          <a:xfrm>
            <a:off x="609600" y="4195124"/>
            <a:ext cx="91221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compiled the model using Adam Optimizer with learning rate 1e-6.</a:t>
            </a:r>
          </a:p>
          <a:p>
            <a:r>
              <a:rPr lang="en-US" dirty="0"/>
              <a:t>                    - Adam Optimizer- Ability to increase or decrease learning rate w.r.t step direction.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Loss Function-Categorical Cross-entropy(for multi-class classification).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692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frog with big eyes and a blue shirt&#10;&#10;Description automatically generated">
            <a:extLst>
              <a:ext uri="{FF2B5EF4-FFF2-40B4-BE49-F238E27FC236}">
                <a16:creationId xmlns:a16="http://schemas.microsoft.com/office/drawing/2014/main" id="{099D47C3-2576-21FA-FFFE-C8BDD2E77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62550"/>
            <a:ext cx="2695575" cy="1695450"/>
          </a:xfrm>
          <a:prstGeom prst="rect">
            <a:avLst/>
          </a:prstGeom>
        </p:spPr>
      </p:pic>
      <p:pic>
        <p:nvPicPr>
          <p:cNvPr id="5" name="Picture 4" descr="A white paper with text and numbers&#10;&#10;Description automatically generated with medium confidence">
            <a:extLst>
              <a:ext uri="{FF2B5EF4-FFF2-40B4-BE49-F238E27FC236}">
                <a16:creationId xmlns:a16="http://schemas.microsoft.com/office/drawing/2014/main" id="{7D5F40FA-3D69-8A9A-30B3-85C67918D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789" y="552549"/>
            <a:ext cx="7606422" cy="47963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D3B055-FA6A-77A5-B6E6-B68DCC92DB78}"/>
              </a:ext>
            </a:extLst>
          </p:cNvPr>
          <p:cNvSpPr txBox="1"/>
          <p:nvPr/>
        </p:nvSpPr>
        <p:spPr>
          <a:xfrm>
            <a:off x="2292789" y="5745384"/>
            <a:ext cx="6985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Compiled the model using Adam Optimizer with learning rate 1e-6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Loss Function- Categorical Cross-Entropy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0168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99A7-F3EB-2D78-2E40-544A8B322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latin typeface="Aptos Black" panose="020B0004020202020204" pitchFamily="34" charset="0"/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2ACDB-B954-8F65-5D46-E69F01B4A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990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94178-95B8-C69A-CA00-05FCB80A9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ptos Black" panose="020B0004020202020204" pitchFamily="34" charset="0"/>
              </a:rPr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9ED9A-7CB5-400F-8529-AE1A7D8BF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4678"/>
            <a:ext cx="10515600" cy="2286001"/>
          </a:xfrm>
        </p:spPr>
        <p:txBody>
          <a:bodyPr/>
          <a:lstStyle/>
          <a:p>
            <a:r>
              <a:rPr lang="en-IN" dirty="0"/>
              <a:t>Using GPUs for faster training</a:t>
            </a:r>
          </a:p>
          <a:p>
            <a:r>
              <a:rPr lang="en-IN" dirty="0"/>
              <a:t>Combining state of the art architectures(DenseNet161, ResNext101, SE-ResNet50, SE-ResNext50) for an ensemble</a:t>
            </a:r>
          </a:p>
          <a:p>
            <a:r>
              <a:rPr lang="en-IN" dirty="0"/>
              <a:t>And Finally, the most important of all “Video Source Camera Model Identification”  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BD47961-7A70-29E5-E661-02AD2E7A9F10}"/>
              </a:ext>
            </a:extLst>
          </p:cNvPr>
          <p:cNvSpPr/>
          <p:nvPr/>
        </p:nvSpPr>
        <p:spPr>
          <a:xfrm>
            <a:off x="368057" y="4836539"/>
            <a:ext cx="1414733" cy="750498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Input Video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AA8C9A2-1E35-87E2-E153-8189C0D58179}"/>
              </a:ext>
            </a:extLst>
          </p:cNvPr>
          <p:cNvSpPr/>
          <p:nvPr/>
        </p:nvSpPr>
        <p:spPr>
          <a:xfrm>
            <a:off x="2216985" y="4836539"/>
            <a:ext cx="1414733" cy="75049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Frame Extraction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842B83A-C59D-4410-C1AA-195D78214D9B}"/>
              </a:ext>
            </a:extLst>
          </p:cNvPr>
          <p:cNvSpPr/>
          <p:nvPr/>
        </p:nvSpPr>
        <p:spPr>
          <a:xfrm>
            <a:off x="4065913" y="4836539"/>
            <a:ext cx="1414733" cy="75049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Preprocess-</a:t>
            </a:r>
            <a:r>
              <a:rPr lang="en-IN" dirty="0" err="1">
                <a:solidFill>
                  <a:schemeClr val="tx1"/>
                </a:solidFill>
              </a:rPr>
              <a:t>ing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0FFB2E0-0675-D9D5-AE9A-66EFF5875547}"/>
              </a:ext>
            </a:extLst>
          </p:cNvPr>
          <p:cNvSpPr/>
          <p:nvPr/>
        </p:nvSpPr>
        <p:spPr>
          <a:xfrm>
            <a:off x="5914841" y="4836539"/>
            <a:ext cx="1414733" cy="75049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Ensemble Model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2435556-21C6-8765-66A6-2CA27A16FB76}"/>
              </a:ext>
            </a:extLst>
          </p:cNvPr>
          <p:cNvSpPr/>
          <p:nvPr/>
        </p:nvSpPr>
        <p:spPr>
          <a:xfrm>
            <a:off x="7763769" y="4563369"/>
            <a:ext cx="1722412" cy="1296838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Aggregation of</a:t>
            </a:r>
          </a:p>
          <a:p>
            <a:pPr algn="ctr"/>
            <a:r>
              <a:rPr lang="en-IN" dirty="0">
                <a:solidFill>
                  <a:schemeClr val="tx1"/>
                </a:solidFill>
              </a:rPr>
              <a:t>Frame prediction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03DDCD8-DCD3-4549-927F-F0DE24334085}"/>
              </a:ext>
            </a:extLst>
          </p:cNvPr>
          <p:cNvCxnSpPr>
            <a:stCxn id="8" idx="3"/>
          </p:cNvCxnSpPr>
          <p:nvPr/>
        </p:nvCxnSpPr>
        <p:spPr>
          <a:xfrm flipV="1">
            <a:off x="9486181" y="4563369"/>
            <a:ext cx="615351" cy="6484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B84658-93E8-8B73-1F62-74C5E26D1B6E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9486181" y="4868169"/>
            <a:ext cx="612475" cy="3436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2418D6-E5C1-C29E-E1AE-3242CC1592BF}"/>
              </a:ext>
            </a:extLst>
          </p:cNvPr>
          <p:cNvCxnSpPr>
            <a:cxnSpLocks/>
          </p:cNvCxnSpPr>
          <p:nvPr/>
        </p:nvCxnSpPr>
        <p:spPr>
          <a:xfrm>
            <a:off x="9486181" y="5226165"/>
            <a:ext cx="672861" cy="1265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AE516D-D1CA-4EF5-B313-49E9FF13B6F1}"/>
              </a:ext>
            </a:extLst>
          </p:cNvPr>
          <p:cNvCxnSpPr>
            <a:cxnSpLocks/>
          </p:cNvCxnSpPr>
          <p:nvPr/>
        </p:nvCxnSpPr>
        <p:spPr>
          <a:xfrm>
            <a:off x="9483305" y="5216820"/>
            <a:ext cx="675737" cy="4654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54A569F-CB64-8A08-D74A-1641443E4A07}"/>
              </a:ext>
            </a:extLst>
          </p:cNvPr>
          <p:cNvSpPr txBox="1"/>
          <p:nvPr/>
        </p:nvSpPr>
        <p:spPr>
          <a:xfrm>
            <a:off x="10098656" y="4382879"/>
            <a:ext cx="19366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Class 1</a:t>
            </a:r>
          </a:p>
          <a:p>
            <a:r>
              <a:rPr lang="en-IN" dirty="0"/>
              <a:t>…. </a:t>
            </a:r>
          </a:p>
          <a:p>
            <a:endParaRPr lang="en-IN" dirty="0"/>
          </a:p>
          <a:p>
            <a:r>
              <a:rPr lang="en-IN" dirty="0"/>
              <a:t>	                              </a:t>
            </a:r>
          </a:p>
          <a:p>
            <a:r>
              <a:rPr lang="en-IN" dirty="0"/>
              <a:t>Class 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9C5C431-A527-97D6-95DB-AC42B5475F3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782790" y="5211788"/>
            <a:ext cx="43419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C43694A-D93E-DCE3-6A2A-14DEC9DF1FF7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631718" y="5211788"/>
            <a:ext cx="43419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9A4965-8761-60D7-BE32-A2FF15375DFF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5480646" y="5211788"/>
            <a:ext cx="43419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5AB9E6C-158C-81BD-4806-C6122DF04271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7329574" y="5211788"/>
            <a:ext cx="43419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262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D883-546B-F731-82F2-4EBE989AA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2D19F-4878-41B5-6F29-0F9A70D71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i.e.e.e.</a:t>
            </a:r>
            <a:r>
              <a:rPr lang="en-IN" dirty="0"/>
              <a:t> signal processing society – Dataset</a:t>
            </a:r>
          </a:p>
          <a:p>
            <a:r>
              <a:rPr lang="en-IN" dirty="0"/>
              <a:t>Source camera identification techniques: A survey</a:t>
            </a:r>
          </a:p>
          <a:p>
            <a:r>
              <a:rPr lang="en-IN" dirty="0"/>
              <a:t>Source camera identification from videos</a:t>
            </a:r>
          </a:p>
          <a:p>
            <a:r>
              <a:rPr lang="en-IN" dirty="0"/>
              <a:t>PRNU-Net: A deep learning approach for source Camera model identification based on videos taken with smartphone</a:t>
            </a:r>
          </a:p>
          <a:p>
            <a:r>
              <a:rPr lang="en-IN" dirty="0"/>
              <a:t> Source camera identification using image features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3668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E0F9F-61EB-9845-4AE6-612A0F91B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8203"/>
          </a:xfrm>
        </p:spPr>
        <p:txBody>
          <a:bodyPr/>
          <a:lstStyle/>
          <a:p>
            <a:r>
              <a:rPr lang="en-IN" dirty="0"/>
              <a:t>Thank You For Being An Awesome Audience!!!</a:t>
            </a:r>
          </a:p>
        </p:txBody>
      </p:sp>
    </p:spTree>
    <p:extLst>
      <p:ext uri="{BB962C8B-B14F-4D97-AF65-F5344CB8AC3E}">
        <p14:creationId xmlns:p14="http://schemas.microsoft.com/office/powerpoint/2010/main" val="468954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cell phones with a person's eye&#10;&#10;Description automatically generated">
            <a:extLst>
              <a:ext uri="{FF2B5EF4-FFF2-40B4-BE49-F238E27FC236}">
                <a16:creationId xmlns:a16="http://schemas.microsoft.com/office/drawing/2014/main" id="{CE4B67AB-B0FA-1522-B4D9-5D53A748E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594" y="128937"/>
            <a:ext cx="2645383" cy="26013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D4CA04-9379-F69A-F5DB-A68E869AC3A7}"/>
              </a:ext>
            </a:extLst>
          </p:cNvPr>
          <p:cNvSpPr txBox="1"/>
          <p:nvPr/>
        </p:nvSpPr>
        <p:spPr>
          <a:xfrm>
            <a:off x="556239" y="343472"/>
            <a:ext cx="76342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latin typeface="Aptos Black" panose="020F0502020204030204" pitchFamily="34" charset="0"/>
                <a:cs typeface="Times New Roman" panose="02020603050405020304" pitchFamily="18" charset="0"/>
              </a:rPr>
              <a:t>What is Source Camera Identification?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B2FCF-1BF7-5730-C380-DE3C0DA7D709}"/>
              </a:ext>
            </a:extLst>
          </p:cNvPr>
          <p:cNvSpPr txBox="1"/>
          <p:nvPr/>
        </p:nvSpPr>
        <p:spPr>
          <a:xfrm>
            <a:off x="556239" y="2724849"/>
            <a:ext cx="3896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latin typeface="Aptos Black" panose="020B0004020202020204" pitchFamily="34" charset="0"/>
                <a:cs typeface="Times New Roman" panose="02020603050405020304" pitchFamily="18" charset="0"/>
              </a:rPr>
              <a:t>Why do we need it?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316DC-BF66-76A0-9AA3-02B6E07FFC1D}"/>
              </a:ext>
            </a:extLst>
          </p:cNvPr>
          <p:cNvSpPr txBox="1"/>
          <p:nvPr/>
        </p:nvSpPr>
        <p:spPr>
          <a:xfrm>
            <a:off x="698740" y="1214263"/>
            <a:ext cx="5753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Aptos Display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use photos to predict the model of the device they were captured with.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05C66C-7613-1092-91C9-443CCFA1CF0A}"/>
              </a:ext>
            </a:extLst>
          </p:cNvPr>
          <p:cNvSpPr txBox="1"/>
          <p:nvPr/>
        </p:nvSpPr>
        <p:spPr>
          <a:xfrm>
            <a:off x="809269" y="3718751"/>
            <a:ext cx="56432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Aptos Display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need Source Camera Identification to verify the authenticity of digital evidence.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Aptos Display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 Identifying the camera used, SCI can help prove if images or videos are real or manipulated.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Aptos Display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is crucial for fighting fake news and online crime investigations.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4CA8C4-FC36-A599-22BD-D26F4461B4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594" y="3253480"/>
            <a:ext cx="2437966" cy="243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943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F25825-95F0-7CE3-8EAF-D66CF7E92D2C}"/>
              </a:ext>
            </a:extLst>
          </p:cNvPr>
          <p:cNvSpPr txBox="1"/>
          <p:nvPr/>
        </p:nvSpPr>
        <p:spPr>
          <a:xfrm>
            <a:off x="241539" y="163902"/>
            <a:ext cx="2257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latin typeface="Aptos Black" panose="020B0004020202020204" pitchFamily="34" charset="0"/>
              </a:rPr>
              <a:t>Motivation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D3B0BF-6467-FE10-FA2C-4621330AAC77}"/>
              </a:ext>
            </a:extLst>
          </p:cNvPr>
          <p:cNvSpPr txBox="1"/>
          <p:nvPr/>
        </p:nvSpPr>
        <p:spPr>
          <a:xfrm>
            <a:off x="448574" y="1457864"/>
            <a:ext cx="459722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Spreading of misinformation(fake images)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Identifying Deep Fakes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Political agenda/propaganda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Manipulation of public opinion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7" name="Picture 6" descr="A person running with a newspaper&#10;&#10;Description automatically generated">
            <a:extLst>
              <a:ext uri="{FF2B5EF4-FFF2-40B4-BE49-F238E27FC236}">
                <a16:creationId xmlns:a16="http://schemas.microsoft.com/office/drawing/2014/main" id="{D4C5119D-0F40-B329-698A-8A6FEA869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207" y="456289"/>
            <a:ext cx="3070204" cy="1834024"/>
          </a:xfrm>
          <a:prstGeom prst="rect">
            <a:avLst/>
          </a:prstGeom>
        </p:spPr>
      </p:pic>
      <p:pic>
        <p:nvPicPr>
          <p:cNvPr id="9" name="Picture 8" descr="A collage of a person&#10;&#10;Description automatically generated">
            <a:extLst>
              <a:ext uri="{FF2B5EF4-FFF2-40B4-BE49-F238E27FC236}">
                <a16:creationId xmlns:a16="http://schemas.microsoft.com/office/drawing/2014/main" id="{B7908490-0FDF-F007-3F24-2ED2A6CBD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559" y="2390130"/>
            <a:ext cx="2857500" cy="1600200"/>
          </a:xfrm>
          <a:prstGeom prst="rect">
            <a:avLst/>
          </a:prstGeom>
        </p:spPr>
      </p:pic>
      <p:pic>
        <p:nvPicPr>
          <p:cNvPr id="11" name="Picture 10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655793C7-C6CD-21DC-578A-C35D5E15FD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990330"/>
            <a:ext cx="7720641" cy="273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09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at sitting on a carpet&#10;&#10;Description automatically generated">
            <a:extLst>
              <a:ext uri="{FF2B5EF4-FFF2-40B4-BE49-F238E27FC236}">
                <a16:creationId xmlns:a16="http://schemas.microsoft.com/office/drawing/2014/main" id="{F23ECAB6-0640-F798-972D-D770C50EE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481" y="818896"/>
            <a:ext cx="1774244" cy="2328667"/>
          </a:xfrm>
          <a:prstGeom prst="rect">
            <a:avLst/>
          </a:prstGeom>
        </p:spPr>
      </p:pic>
      <p:pic>
        <p:nvPicPr>
          <p:cNvPr id="9" name="Picture 8" descr="A dog sitting on a blue and white mat&#10;&#10;Description automatically generated">
            <a:extLst>
              <a:ext uri="{FF2B5EF4-FFF2-40B4-BE49-F238E27FC236}">
                <a16:creationId xmlns:a16="http://schemas.microsoft.com/office/drawing/2014/main" id="{FC76CAE0-CB5B-1EE2-2AF9-BD3C9827D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560" y="3851254"/>
            <a:ext cx="1843784" cy="2357522"/>
          </a:xfrm>
          <a:prstGeom prst="rect">
            <a:avLst/>
          </a:prstGeom>
        </p:spPr>
      </p:pic>
      <p:pic>
        <p:nvPicPr>
          <p:cNvPr id="11" name="Picture 10" descr="A cat sitting on a window sill&#10;&#10;Description automatically generated">
            <a:extLst>
              <a:ext uri="{FF2B5EF4-FFF2-40B4-BE49-F238E27FC236}">
                <a16:creationId xmlns:a16="http://schemas.microsoft.com/office/drawing/2014/main" id="{13F84EEF-1DC1-E1C2-D8BC-1305A6696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481" y="3812156"/>
            <a:ext cx="1924050" cy="2381250"/>
          </a:xfrm>
          <a:prstGeom prst="rect">
            <a:avLst/>
          </a:prstGeom>
        </p:spPr>
      </p:pic>
      <p:pic>
        <p:nvPicPr>
          <p:cNvPr id="13" name="Picture 12" descr="A dog lying in grass&#10;&#10;Description automatically generated">
            <a:extLst>
              <a:ext uri="{FF2B5EF4-FFF2-40B4-BE49-F238E27FC236}">
                <a16:creationId xmlns:a16="http://schemas.microsoft.com/office/drawing/2014/main" id="{8862880E-ABC7-F8CE-E770-4CB3E2908E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560" y="818896"/>
            <a:ext cx="2047620" cy="232866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48B6042-3C41-70BA-CD0C-B1D50D8EC92F}"/>
              </a:ext>
            </a:extLst>
          </p:cNvPr>
          <p:cNvCxnSpPr>
            <a:cxnSpLocks/>
          </p:cNvCxnSpPr>
          <p:nvPr/>
        </p:nvCxnSpPr>
        <p:spPr>
          <a:xfrm>
            <a:off x="9408160" y="426720"/>
            <a:ext cx="0" cy="60350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42B81E4-14E0-9EC7-16A7-7E0A4BDAE80D}"/>
              </a:ext>
            </a:extLst>
          </p:cNvPr>
          <p:cNvCxnSpPr/>
          <p:nvPr/>
        </p:nvCxnSpPr>
        <p:spPr>
          <a:xfrm>
            <a:off x="7142481" y="3429000"/>
            <a:ext cx="47196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DC6D1E0-0014-EC13-C2CA-A0ECB75E8246}"/>
              </a:ext>
            </a:extLst>
          </p:cNvPr>
          <p:cNvSpPr txBox="1"/>
          <p:nvPr/>
        </p:nvSpPr>
        <p:spPr>
          <a:xfrm>
            <a:off x="6168680" y="1946059"/>
            <a:ext cx="728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DSLR</a:t>
            </a:r>
            <a:endParaRPr lang="en-IN" b="1" dirty="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2DA274-2403-6574-D727-3A3E9F09575D}"/>
              </a:ext>
            </a:extLst>
          </p:cNvPr>
          <p:cNvSpPr txBox="1"/>
          <p:nvPr/>
        </p:nvSpPr>
        <p:spPr>
          <a:xfrm>
            <a:off x="6096000" y="472727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PHONE</a:t>
            </a:r>
            <a:endParaRPr lang="en-IN" b="1" dirty="0">
              <a:latin typeface="+mj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FF48887-4F96-C7F7-7713-B8EAFE27C7C0}"/>
              </a:ext>
            </a:extLst>
          </p:cNvPr>
          <p:cNvSpPr/>
          <p:nvPr/>
        </p:nvSpPr>
        <p:spPr>
          <a:xfrm>
            <a:off x="450013" y="2287941"/>
            <a:ext cx="3976777" cy="2064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28" name="TextBox 3">
            <a:extLst>
              <a:ext uri="{FF2B5EF4-FFF2-40B4-BE49-F238E27FC236}">
                <a16:creationId xmlns:a16="http://schemas.microsoft.com/office/drawing/2014/main" id="{C777DB99-569C-A015-16C0-35D4770BAE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9666703"/>
              </p:ext>
            </p:extLst>
          </p:nvPr>
        </p:nvGraphicFramePr>
        <p:xfrm>
          <a:off x="442340" y="256534"/>
          <a:ext cx="5120004" cy="5782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F24651B4-E9A5-BA2B-9C6E-5A454362B687}"/>
              </a:ext>
            </a:extLst>
          </p:cNvPr>
          <p:cNvSpPr txBox="1"/>
          <p:nvPr/>
        </p:nvSpPr>
        <p:spPr>
          <a:xfrm>
            <a:off x="7773451" y="242054"/>
            <a:ext cx="492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+mj-lt"/>
              </a:rPr>
              <a:t>cat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3E5876-3337-0529-3B3A-8B5A50A09356}"/>
              </a:ext>
            </a:extLst>
          </p:cNvPr>
          <p:cNvSpPr txBox="1"/>
          <p:nvPr/>
        </p:nvSpPr>
        <p:spPr>
          <a:xfrm>
            <a:off x="10561691" y="242054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+mj-lt"/>
              </a:rPr>
              <a:t>dog</a:t>
            </a:r>
          </a:p>
        </p:txBody>
      </p:sp>
    </p:spTree>
    <p:extLst>
      <p:ext uri="{BB962C8B-B14F-4D97-AF65-F5344CB8AC3E}">
        <p14:creationId xmlns:p14="http://schemas.microsoft.com/office/powerpoint/2010/main" val="2964765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ell phone with a logo&#10;&#10;Description automatically generated">
            <a:extLst>
              <a:ext uri="{FF2B5EF4-FFF2-40B4-BE49-F238E27FC236}">
                <a16:creationId xmlns:a16="http://schemas.microsoft.com/office/drawing/2014/main" id="{06B51974-D368-5F30-E302-0DAAE34DF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348" y="978599"/>
            <a:ext cx="1270109" cy="1843566"/>
          </a:xfrm>
          <a:prstGeom prst="rect">
            <a:avLst/>
          </a:prstGeom>
        </p:spPr>
      </p:pic>
      <p:pic>
        <p:nvPicPr>
          <p:cNvPr id="11" name="Picture 10" descr="A white cell phone with a logo on it&#10;&#10;Description automatically generated">
            <a:extLst>
              <a:ext uri="{FF2B5EF4-FFF2-40B4-BE49-F238E27FC236}">
                <a16:creationId xmlns:a16="http://schemas.microsoft.com/office/drawing/2014/main" id="{46114260-5EFE-3E5F-A7F5-BEADEB8BB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429" y="978599"/>
            <a:ext cx="1470170" cy="1843566"/>
          </a:xfrm>
          <a:prstGeom prst="rect">
            <a:avLst/>
          </a:prstGeom>
        </p:spPr>
      </p:pic>
      <p:pic>
        <p:nvPicPr>
          <p:cNvPr id="13" name="Picture 12" descr="A camera on the road&#10;&#10;Description automatically generated">
            <a:extLst>
              <a:ext uri="{FF2B5EF4-FFF2-40B4-BE49-F238E27FC236}">
                <a16:creationId xmlns:a16="http://schemas.microsoft.com/office/drawing/2014/main" id="{11920DDA-E97C-7969-D0C6-6B7A6E73B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712" y="1021030"/>
            <a:ext cx="1470170" cy="17587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01FB90-7865-28B4-D51C-62920B56B37B}"/>
              </a:ext>
            </a:extLst>
          </p:cNvPr>
          <p:cNvSpPr txBox="1"/>
          <p:nvPr/>
        </p:nvSpPr>
        <p:spPr>
          <a:xfrm>
            <a:off x="934793" y="1715715"/>
            <a:ext cx="2217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Classes:                   2x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55507E-680B-9A3F-7F45-522F14404A23}"/>
              </a:ext>
            </a:extLst>
          </p:cNvPr>
          <p:cNvSpPr txBox="1"/>
          <p:nvPr/>
        </p:nvSpPr>
        <p:spPr>
          <a:xfrm>
            <a:off x="6278813" y="1715716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7x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ED35EB-9C6D-4C08-05AE-24E2C6514F12}"/>
              </a:ext>
            </a:extLst>
          </p:cNvPr>
          <p:cNvSpPr txBox="1"/>
          <p:nvPr/>
        </p:nvSpPr>
        <p:spPr>
          <a:xfrm>
            <a:off x="9018367" y="1715716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1x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831412-F535-E56B-0454-96A895585255}"/>
              </a:ext>
            </a:extLst>
          </p:cNvPr>
          <p:cNvSpPr txBox="1"/>
          <p:nvPr/>
        </p:nvSpPr>
        <p:spPr>
          <a:xfrm>
            <a:off x="553777" y="310680"/>
            <a:ext cx="1770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ptos Black" panose="020B0004020202020204" pitchFamily="34" charset="0"/>
              </a:rPr>
              <a:t>Dataset</a:t>
            </a:r>
            <a:endParaRPr lang="en-IN" sz="3200" dirty="0">
              <a:latin typeface="Aptos Black" panose="020B00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61EA90-AC97-062E-2D18-0C46130EC673}"/>
              </a:ext>
            </a:extLst>
          </p:cNvPr>
          <p:cNvSpPr txBox="1"/>
          <p:nvPr/>
        </p:nvSpPr>
        <p:spPr>
          <a:xfrm>
            <a:off x="704193" y="4211825"/>
            <a:ext cx="7342264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600" dirty="0"/>
              <a:t>       </a:t>
            </a:r>
          </a:p>
          <a:p>
            <a:r>
              <a:rPr lang="en-IN" sz="3600" dirty="0"/>
              <a:t>    </a:t>
            </a:r>
          </a:p>
          <a:p>
            <a:endParaRPr lang="en-US" sz="3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381C4D-526C-07C7-FE58-FD06FB9C9D9F}"/>
              </a:ext>
            </a:extLst>
          </p:cNvPr>
          <p:cNvSpPr/>
          <p:nvPr/>
        </p:nvSpPr>
        <p:spPr>
          <a:xfrm>
            <a:off x="4876923" y="4215809"/>
            <a:ext cx="1549455" cy="17503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Testing Data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175477-16D2-F164-A3A9-4DD93C77DD97}"/>
              </a:ext>
            </a:extLst>
          </p:cNvPr>
          <p:cNvSpPr/>
          <p:nvPr/>
        </p:nvSpPr>
        <p:spPr>
          <a:xfrm>
            <a:off x="6426378" y="4215809"/>
            <a:ext cx="1620079" cy="17463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Validation Data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309782-EFF4-9EFD-3EA7-8CB081AD2082}"/>
              </a:ext>
            </a:extLst>
          </p:cNvPr>
          <p:cNvSpPr txBox="1"/>
          <p:nvPr/>
        </p:nvSpPr>
        <p:spPr>
          <a:xfrm>
            <a:off x="1859754" y="4902329"/>
            <a:ext cx="147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Data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C569E7-DB98-67D6-D661-EC9F5292877B}"/>
              </a:ext>
            </a:extLst>
          </p:cNvPr>
          <p:cNvSpPr txBox="1"/>
          <p:nvPr/>
        </p:nvSpPr>
        <p:spPr>
          <a:xfrm>
            <a:off x="1787356" y="3899907"/>
            <a:ext cx="6021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Total models: 10                                         total images:10 x 275 </a:t>
            </a:r>
          </a:p>
        </p:txBody>
      </p:sp>
      <p:pic>
        <p:nvPicPr>
          <p:cNvPr id="3" name="Picture 2" descr="A graph of cell phones&#10;&#10;Description automatically generated">
            <a:extLst>
              <a:ext uri="{FF2B5EF4-FFF2-40B4-BE49-F238E27FC236}">
                <a16:creationId xmlns:a16="http://schemas.microsoft.com/office/drawing/2014/main" id="{4BF046E4-2D03-2AFE-383A-44F55DF0C1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847" y="3063552"/>
            <a:ext cx="3721862" cy="367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89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5ACE-2323-B264-045D-064B6806A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55" y="3209026"/>
            <a:ext cx="3242094" cy="36489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AE21CE-C4D7-68DA-2599-7BE5C7F7ADDB}"/>
              </a:ext>
            </a:extLst>
          </p:cNvPr>
          <p:cNvSpPr txBox="1"/>
          <p:nvPr/>
        </p:nvSpPr>
        <p:spPr>
          <a:xfrm>
            <a:off x="3993934" y="4632813"/>
            <a:ext cx="75581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Operating System: Windows 11 Pro 64-bit(10.0,Build 22621)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BIOS: 1636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Processor: AMD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Ryzen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9 7950X 16-Core Processor(32 CPUs),~4.5GHz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Memory: 65536MB RAM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DirectX Version: DirectX12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F6BC06-0F4C-BAA7-5971-157E15DC0749}"/>
              </a:ext>
            </a:extLst>
          </p:cNvPr>
          <p:cNvSpPr txBox="1"/>
          <p:nvPr/>
        </p:nvSpPr>
        <p:spPr>
          <a:xfrm>
            <a:off x="4561840" y="1537361"/>
            <a:ext cx="42959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Chip Type: NVIDIA GeForce RTX 4070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DAC Type: Integrated RAMDAC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Approx. Total Memory: 44353MB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Display Memory(VRAM): 12026MB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Shared Memory: 32327MB</a:t>
            </a:r>
          </a:p>
        </p:txBody>
      </p:sp>
      <p:pic>
        <p:nvPicPr>
          <p:cNvPr id="10" name="Picture 9" descr="A black and silver rectangular object with a round fan&#10;&#10;Description automatically generated">
            <a:extLst>
              <a:ext uri="{FF2B5EF4-FFF2-40B4-BE49-F238E27FC236}">
                <a16:creationId xmlns:a16="http://schemas.microsoft.com/office/drawing/2014/main" id="{2E9CA4C1-09CE-DF37-65F1-7B38CB592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5" y="1537360"/>
            <a:ext cx="2943225" cy="1552575"/>
          </a:xfrm>
          <a:prstGeom prst="rect">
            <a:avLst/>
          </a:prstGeom>
        </p:spPr>
      </p:pic>
      <p:pic>
        <p:nvPicPr>
          <p:cNvPr id="13" name="Picture 12" descr="A white figure standing on a black and gold object with fans&#10;&#10;Description automatically generated">
            <a:extLst>
              <a:ext uri="{FF2B5EF4-FFF2-40B4-BE49-F238E27FC236}">
                <a16:creationId xmlns:a16="http://schemas.microsoft.com/office/drawing/2014/main" id="{206E0AA0-BBF9-CB30-DA1B-21765A1DBC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27" y="1537361"/>
            <a:ext cx="2952750" cy="15525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2092E2-8EDC-1CE3-56B1-7552124262A1}"/>
              </a:ext>
            </a:extLst>
          </p:cNvPr>
          <p:cNvSpPr txBox="1"/>
          <p:nvPr/>
        </p:nvSpPr>
        <p:spPr>
          <a:xfrm>
            <a:off x="719527" y="263430"/>
            <a:ext cx="3659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Aptos Black" panose="020B0004020202020204" pitchFamily="34" charset="0"/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2113467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9944D0-B773-56CD-4E54-D81AA4D34701}"/>
              </a:ext>
            </a:extLst>
          </p:cNvPr>
          <p:cNvSpPr txBox="1"/>
          <p:nvPr/>
        </p:nvSpPr>
        <p:spPr>
          <a:xfrm>
            <a:off x="181689" y="232913"/>
            <a:ext cx="5914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ptos Black" panose="020B0004020202020204" pitchFamily="34" charset="0"/>
              </a:rPr>
              <a:t>Preprocessing and Augmentation:</a:t>
            </a:r>
            <a:endParaRPr lang="en-IN" sz="2800" dirty="0">
              <a:latin typeface="Aptos Black" panose="020B0004020202020204" pitchFamily="34" charset="0"/>
            </a:endParaRPr>
          </a:p>
        </p:txBody>
      </p:sp>
      <p:pic>
        <p:nvPicPr>
          <p:cNvPr id="4" name="Picture 3" descr="A diagram of a machine&#10;&#10;Description automatically generated">
            <a:extLst>
              <a:ext uri="{FF2B5EF4-FFF2-40B4-BE49-F238E27FC236}">
                <a16:creationId xmlns:a16="http://schemas.microsoft.com/office/drawing/2014/main" id="{A04AFA36-9D29-872E-F376-4D0844EE13A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741" r="413"/>
          <a:stretch/>
        </p:blipFill>
        <p:spPr>
          <a:xfrm>
            <a:off x="0" y="873760"/>
            <a:ext cx="12120880" cy="5984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FDCA04-EBD0-D95E-1A3B-6188C868EA3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949220" y="1300168"/>
            <a:ext cx="353054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ptos Black" panose="020B0004020202020204" pitchFamily="34" charset="0"/>
              </a:rPr>
              <a:t>JPEG Compression:   70, 90</a:t>
            </a:r>
            <a:endParaRPr lang="en-IN" sz="2000" dirty="0">
              <a:latin typeface="Aptos Black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F97E63-8BDA-7C0B-27C2-BF84702FB4E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716308" y="1885993"/>
            <a:ext cx="422928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ptos Black" panose="020B0004020202020204" pitchFamily="34" charset="0"/>
              </a:rPr>
              <a:t>Resize the Scale: 0.5, 0.8, 1.5, 2.0</a:t>
            </a:r>
            <a:endParaRPr lang="en-IN" sz="2000" dirty="0">
              <a:latin typeface="Aptos Black" panose="020B00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381F15-9249-AC20-9C6B-C0CE448FCF4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85806" y="2544971"/>
            <a:ext cx="349028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ptos Black" panose="020B0004020202020204" pitchFamily="34" charset="0"/>
              </a:rPr>
              <a:t>Gamma Correction: 0.8, 1.2</a:t>
            </a:r>
            <a:endParaRPr lang="en-IN" sz="2000" dirty="0">
              <a:latin typeface="Aptos Black" panose="020B00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367A46-CF8A-587C-48E5-68CC70D3B23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199168" y="1146280"/>
            <a:ext cx="196341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ptos Black" panose="020B0004020202020204" pitchFamily="34" charset="0"/>
              </a:rPr>
              <a:t>Manipulated</a:t>
            </a:r>
          </a:p>
          <a:p>
            <a:pPr algn="ctr"/>
            <a:r>
              <a:rPr lang="en-US" sz="2000" dirty="0">
                <a:latin typeface="Aptos Black" panose="020B0004020202020204" pitchFamily="34" charset="0"/>
              </a:rPr>
              <a:t>1/0</a:t>
            </a:r>
            <a:endParaRPr lang="en-IN" sz="2000" dirty="0">
              <a:latin typeface="Aptos Black" panose="020B00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59D02A-6D22-DD1E-F05B-2477AFBE49A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10746" y="3651310"/>
            <a:ext cx="76191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ptos Black" panose="020B0004020202020204" pitchFamily="34" charset="0"/>
              </a:rPr>
              <a:t>0.5</a:t>
            </a:r>
            <a:endParaRPr lang="en-IN" sz="2800" dirty="0">
              <a:latin typeface="Aptos Black" panose="020B00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64B37D-C9B0-81C4-0FA4-D8CFF875B19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449991" y="4378320"/>
            <a:ext cx="76191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ptos Black" panose="020B0004020202020204" pitchFamily="34" charset="0"/>
              </a:rPr>
              <a:t>0.5</a:t>
            </a:r>
            <a:endParaRPr lang="en-IN" sz="2800" dirty="0">
              <a:latin typeface="Aptos Black" panose="020B00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CFCDE6-AE1D-5A25-E726-67CC66E2855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620424" y="4239820"/>
            <a:ext cx="216325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ptos Black" panose="020B0004020202020204" pitchFamily="34" charset="0"/>
              </a:rPr>
              <a:t>(Mirror, Flip)/D4</a:t>
            </a:r>
            <a:endParaRPr lang="en-IN" sz="2000" dirty="0">
              <a:latin typeface="Aptos Black" panose="020B00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6B316E-236C-CC7A-601A-0BD16906005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732122" y="6007627"/>
            <a:ext cx="2313954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Aptos Black" panose="020B0004020202020204" pitchFamily="34" charset="0"/>
              </a:rPr>
              <a:t>Random Crop</a:t>
            </a:r>
          </a:p>
          <a:p>
            <a:pPr algn="ctr"/>
            <a:r>
              <a:rPr lang="en-IN" sz="2200" dirty="0">
                <a:latin typeface="Aptos Black" panose="020B0004020202020204" pitchFamily="34" charset="0"/>
              </a:rPr>
              <a:t>512 x 512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2041FD-D473-43F4-CDCC-202D8B5C210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38092" y="6007627"/>
            <a:ext cx="3255938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Aptos Black" panose="020B0004020202020204" pitchFamily="34" charset="0"/>
              </a:rPr>
              <a:t>Full Resolution Images </a:t>
            </a:r>
          </a:p>
          <a:p>
            <a:pPr algn="ctr"/>
            <a:r>
              <a:rPr lang="en-US" sz="2200" dirty="0">
                <a:latin typeface="Aptos Black" panose="020B0004020202020204" pitchFamily="34" charset="0"/>
              </a:rPr>
              <a:t>Balanced Sampling</a:t>
            </a:r>
            <a:endParaRPr lang="en-IN" sz="2200" dirty="0">
              <a:latin typeface="Aptos Black" panose="020B00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3A5669-9973-85DD-A45F-0349BA9E0F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58664" y="3912920"/>
            <a:ext cx="4229284" cy="2071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ptos Black" panose="020B0004020202020204" pitchFamily="34" charset="0"/>
              </a:rPr>
              <a:t>Preprocessed and Augmented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ptos Black" panose="020B0004020202020204" pitchFamily="34" charset="0"/>
              </a:rPr>
              <a:t>Final Training Image of size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ptos Black" panose="020B0004020202020204" pitchFamily="34" charset="0"/>
              </a:rPr>
              <a:t>512 x 512</a:t>
            </a:r>
            <a:endParaRPr lang="en-IN" dirty="0">
              <a:solidFill>
                <a:schemeClr val="tx1"/>
              </a:solidFill>
              <a:latin typeface="Aptos Black" panose="020B00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176DE73-DA8D-BC18-13CE-E314BCB3278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14936" y="5711720"/>
            <a:ext cx="2163258" cy="9564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70B97B-F595-4C66-F767-DBABBEA627EA}"/>
              </a:ext>
            </a:extLst>
          </p:cNvPr>
          <p:cNvSpPr/>
          <p:nvPr/>
        </p:nvSpPr>
        <p:spPr>
          <a:xfrm>
            <a:off x="8981672" y="1146280"/>
            <a:ext cx="3073344" cy="18928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EAE3C1-D0D5-EA55-CC8A-26ED3920BD81}"/>
              </a:ext>
            </a:extLst>
          </p:cNvPr>
          <p:cNvSpPr txBox="1"/>
          <p:nvPr/>
        </p:nvSpPr>
        <p:spPr>
          <a:xfrm>
            <a:off x="167138" y="1362773"/>
            <a:ext cx="43820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Removing irrelevant features </a:t>
            </a:r>
          </a:p>
          <a:p>
            <a:r>
              <a:rPr lang="en-IN" dirty="0"/>
              <a:t>from the input data, enhances the model’s</a:t>
            </a:r>
          </a:p>
          <a:p>
            <a:r>
              <a:rPr lang="en-IN" dirty="0"/>
              <a:t>ability to learn meaningful patterns.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230D65-4264-7EFE-EFEB-03CD319C8884}"/>
              </a:ext>
            </a:extLst>
          </p:cNvPr>
          <p:cNvSpPr txBox="1"/>
          <p:nvPr/>
        </p:nvSpPr>
        <p:spPr>
          <a:xfrm>
            <a:off x="9297852" y="1285828"/>
            <a:ext cx="29746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Augmentation artificially</a:t>
            </a:r>
          </a:p>
          <a:p>
            <a:r>
              <a:rPr lang="en-IN" dirty="0"/>
              <a:t>increases the size of the </a:t>
            </a:r>
          </a:p>
          <a:p>
            <a:r>
              <a:rPr lang="en-IN" dirty="0"/>
              <a:t>dataset by applying random </a:t>
            </a:r>
          </a:p>
          <a:p>
            <a:r>
              <a:rPr lang="en-IN" dirty="0"/>
              <a:t>transformation.</a:t>
            </a:r>
          </a:p>
        </p:txBody>
      </p:sp>
    </p:spTree>
    <p:extLst>
      <p:ext uri="{BB962C8B-B14F-4D97-AF65-F5344CB8AC3E}">
        <p14:creationId xmlns:p14="http://schemas.microsoft.com/office/powerpoint/2010/main" val="1949323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car parked on the side of a road&#10;&#10;Description automatically generated">
            <a:extLst>
              <a:ext uri="{FF2B5EF4-FFF2-40B4-BE49-F238E27FC236}">
                <a16:creationId xmlns:a16="http://schemas.microsoft.com/office/drawing/2014/main" id="{6BADA0DD-A432-83C1-2C04-DECCFE482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6700" y="2551623"/>
            <a:ext cx="1860815" cy="18461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164468-8631-6516-129F-0ECA9FEF286B}"/>
              </a:ext>
            </a:extLst>
          </p:cNvPr>
          <p:cNvSpPr txBox="1"/>
          <p:nvPr/>
        </p:nvSpPr>
        <p:spPr>
          <a:xfrm>
            <a:off x="0" y="4633935"/>
            <a:ext cx="2627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Augmented and preprocessed image</a:t>
            </a:r>
          </a:p>
          <a:p>
            <a:pPr algn="ctr"/>
            <a:r>
              <a:rPr lang="en-US" sz="1200" dirty="0"/>
              <a:t>512 x 512</a:t>
            </a:r>
            <a:endParaRPr lang="en-IN" sz="1200" dirty="0"/>
          </a:p>
        </p:txBody>
      </p:sp>
      <p:pic>
        <p:nvPicPr>
          <p:cNvPr id="8" name="Picture 7" descr="A diagram of a row of rectangular objects&#10;&#10;Description automatically generated with medium confidence">
            <a:extLst>
              <a:ext uri="{FF2B5EF4-FFF2-40B4-BE49-F238E27FC236}">
                <a16:creationId xmlns:a16="http://schemas.microsoft.com/office/drawing/2014/main" id="{A0687118-5D3D-6EB4-738B-69AEDE1DB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501" y="2544311"/>
            <a:ext cx="3372930" cy="18608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3AA84-C66B-56C9-9BDC-70329D42E7C3}"/>
              </a:ext>
            </a:extLst>
          </p:cNvPr>
          <p:cNvSpPr txBox="1"/>
          <p:nvPr/>
        </p:nvSpPr>
        <p:spPr>
          <a:xfrm>
            <a:off x="3402666" y="4633935"/>
            <a:ext cx="2284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Base Model - DenseNet201</a:t>
            </a:r>
          </a:p>
          <a:p>
            <a:r>
              <a:rPr lang="en-US" sz="1200" dirty="0"/>
              <a:t>Weights from ImageNet dataset</a:t>
            </a:r>
            <a:endParaRPr lang="en-IN" sz="12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CFD73B2-C564-53DB-362D-5D8F17267BA1}"/>
              </a:ext>
            </a:extLst>
          </p:cNvPr>
          <p:cNvSpPr/>
          <p:nvPr/>
        </p:nvSpPr>
        <p:spPr>
          <a:xfrm>
            <a:off x="6703425" y="1000664"/>
            <a:ext cx="383420" cy="4917057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FD34956-4DC3-CB40-7B76-CDBD16EEE5C6}"/>
              </a:ext>
            </a:extLst>
          </p:cNvPr>
          <p:cNvSpPr/>
          <p:nvPr/>
        </p:nvSpPr>
        <p:spPr>
          <a:xfrm>
            <a:off x="8054600" y="1005552"/>
            <a:ext cx="383419" cy="491705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9EA1BDC-B655-0E91-7E16-F6D307B638C7}"/>
              </a:ext>
            </a:extLst>
          </p:cNvPr>
          <p:cNvSpPr/>
          <p:nvPr/>
        </p:nvSpPr>
        <p:spPr>
          <a:xfrm>
            <a:off x="9256001" y="1023567"/>
            <a:ext cx="364067" cy="491705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A5A0F37-975B-18EC-EF4E-242E96931DF8}"/>
              </a:ext>
            </a:extLst>
          </p:cNvPr>
          <p:cNvSpPr/>
          <p:nvPr/>
        </p:nvSpPr>
        <p:spPr>
          <a:xfrm>
            <a:off x="10740375" y="1310451"/>
            <a:ext cx="784716" cy="433111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19150B-EEB4-6B8B-306F-A5BCB1AF2AEE}"/>
              </a:ext>
            </a:extLst>
          </p:cNvPr>
          <p:cNvSpPr txBox="1"/>
          <p:nvPr/>
        </p:nvSpPr>
        <p:spPr>
          <a:xfrm rot="16200000">
            <a:off x="4505088" y="3201310"/>
            <a:ext cx="4986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Input Layer</a:t>
            </a:r>
          </a:p>
          <a:p>
            <a:pPr algn="ctr"/>
            <a:endParaRPr lang="en-IN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9D4D67-5501-6882-6122-809601C8C48A}"/>
              </a:ext>
            </a:extLst>
          </p:cNvPr>
          <p:cNvSpPr txBox="1"/>
          <p:nvPr/>
        </p:nvSpPr>
        <p:spPr>
          <a:xfrm rot="16200000">
            <a:off x="5939374" y="3347907"/>
            <a:ext cx="4585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Global Avg </a:t>
            </a:r>
            <a:r>
              <a:rPr lang="en-IN" sz="1600" dirty="0"/>
              <a:t>Pooling</a:t>
            </a:r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65D64-9709-EEA9-0ABB-E515CAAA256F}"/>
              </a:ext>
            </a:extLst>
          </p:cNvPr>
          <p:cNvSpPr txBox="1"/>
          <p:nvPr/>
        </p:nvSpPr>
        <p:spPr>
          <a:xfrm rot="16200000">
            <a:off x="8358188" y="3289915"/>
            <a:ext cx="2156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Fully Connected Layer</a:t>
            </a:r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54B4F0C1-4121-E924-427F-9E75FF741799}"/>
              </a:ext>
            </a:extLst>
          </p:cNvPr>
          <p:cNvSpPr/>
          <p:nvPr/>
        </p:nvSpPr>
        <p:spPr>
          <a:xfrm>
            <a:off x="10962306" y="1370836"/>
            <a:ext cx="377252" cy="37956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C93699D7-A582-DE74-38FD-2E403227E0B2}"/>
              </a:ext>
            </a:extLst>
          </p:cNvPr>
          <p:cNvSpPr/>
          <p:nvPr/>
        </p:nvSpPr>
        <p:spPr>
          <a:xfrm>
            <a:off x="10962306" y="2291083"/>
            <a:ext cx="377252" cy="37956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06A4578D-953E-4102-9503-97D6F367355E}"/>
              </a:ext>
            </a:extLst>
          </p:cNvPr>
          <p:cNvSpPr/>
          <p:nvPr/>
        </p:nvSpPr>
        <p:spPr>
          <a:xfrm>
            <a:off x="10962306" y="3150658"/>
            <a:ext cx="377252" cy="37956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9BFD3BD3-204A-2882-2A87-463D5DD99070}"/>
              </a:ext>
            </a:extLst>
          </p:cNvPr>
          <p:cNvSpPr/>
          <p:nvPr/>
        </p:nvSpPr>
        <p:spPr>
          <a:xfrm>
            <a:off x="11106853" y="3859844"/>
            <a:ext cx="62695" cy="45719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29440758-3369-4178-61BF-5E425C6534A8}"/>
              </a:ext>
            </a:extLst>
          </p:cNvPr>
          <p:cNvSpPr/>
          <p:nvPr/>
        </p:nvSpPr>
        <p:spPr>
          <a:xfrm>
            <a:off x="11104542" y="4294709"/>
            <a:ext cx="62695" cy="45719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D7D96927-DBF4-E7F8-0C8B-5548CACF7281}"/>
              </a:ext>
            </a:extLst>
          </p:cNvPr>
          <p:cNvSpPr/>
          <p:nvPr/>
        </p:nvSpPr>
        <p:spPr>
          <a:xfrm>
            <a:off x="11104542" y="4538547"/>
            <a:ext cx="62695" cy="45719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4C12A040-E757-76A5-2C05-717E684E30AE}"/>
              </a:ext>
            </a:extLst>
          </p:cNvPr>
          <p:cNvSpPr/>
          <p:nvPr/>
        </p:nvSpPr>
        <p:spPr>
          <a:xfrm>
            <a:off x="11104543" y="4779779"/>
            <a:ext cx="62695" cy="45719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5241C537-4826-C8F3-34C4-F88D63D52096}"/>
              </a:ext>
            </a:extLst>
          </p:cNvPr>
          <p:cNvSpPr/>
          <p:nvPr/>
        </p:nvSpPr>
        <p:spPr>
          <a:xfrm>
            <a:off x="11106853" y="4080822"/>
            <a:ext cx="62695" cy="45719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4B686BE4-8C4C-0FBA-C2EA-CE23CED1BC9B}"/>
              </a:ext>
            </a:extLst>
          </p:cNvPr>
          <p:cNvSpPr/>
          <p:nvPr/>
        </p:nvSpPr>
        <p:spPr>
          <a:xfrm>
            <a:off x="10962306" y="5192990"/>
            <a:ext cx="377252" cy="37956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DF5E1D-D42B-7E5F-A0D2-847009B37AC1}"/>
              </a:ext>
            </a:extLst>
          </p:cNvPr>
          <p:cNvSpPr txBox="1"/>
          <p:nvPr/>
        </p:nvSpPr>
        <p:spPr>
          <a:xfrm>
            <a:off x="9931728" y="5805682"/>
            <a:ext cx="2260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Output Layer- 10 units for</a:t>
            </a:r>
          </a:p>
          <a:p>
            <a:pPr algn="ctr"/>
            <a:r>
              <a:rPr lang="en-US" sz="1200" dirty="0"/>
              <a:t>Multi-Class Classification and </a:t>
            </a:r>
          </a:p>
          <a:p>
            <a:pPr algn="ctr"/>
            <a:r>
              <a:rPr lang="en-US" sz="1200" dirty="0"/>
              <a:t>Soft-max activation</a:t>
            </a:r>
            <a:endParaRPr lang="en-IN" sz="12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3CE5352-864D-134B-8237-86CD0F5F0448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7086845" y="3459193"/>
            <a:ext cx="967755" cy="48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FB82F76-F791-20A3-6DC0-3A663A1A9333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8438019" y="3464081"/>
            <a:ext cx="817982" cy="180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B572286-7C6D-E6BE-F692-4B60CE7F784B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9620068" y="3476007"/>
            <a:ext cx="1120307" cy="60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0E5C19F-9BC3-3DA2-B56F-8C3E367C96C4}"/>
              </a:ext>
            </a:extLst>
          </p:cNvPr>
          <p:cNvCxnSpPr>
            <a:stCxn id="5" idx="0"/>
            <a:endCxn id="8" idx="1"/>
          </p:cNvCxnSpPr>
          <p:nvPr/>
        </p:nvCxnSpPr>
        <p:spPr>
          <a:xfrm>
            <a:off x="2240203" y="3474719"/>
            <a:ext cx="6182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D78F143-F653-B837-43EF-737042F98DE9}"/>
              </a:ext>
            </a:extLst>
          </p:cNvPr>
          <p:cNvCxnSpPr>
            <a:stCxn id="8" idx="3"/>
          </p:cNvCxnSpPr>
          <p:nvPr/>
        </p:nvCxnSpPr>
        <p:spPr>
          <a:xfrm>
            <a:off x="6231431" y="3474719"/>
            <a:ext cx="475153" cy="73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EA97132-778F-6C01-C0F2-3CBD6DF3468C}"/>
              </a:ext>
            </a:extLst>
          </p:cNvPr>
          <p:cNvSpPr txBox="1"/>
          <p:nvPr/>
        </p:nvSpPr>
        <p:spPr>
          <a:xfrm>
            <a:off x="394012" y="234734"/>
            <a:ext cx="3932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ptos Black" panose="020B0004020202020204" pitchFamily="34" charset="0"/>
              </a:rPr>
              <a:t>Model Architecture</a:t>
            </a:r>
            <a:endParaRPr lang="en-IN" sz="3200" dirty="0">
              <a:latin typeface="Aptos Black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169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 of different colored rectangles&#10;&#10;Description automatically generated">
            <a:extLst>
              <a:ext uri="{FF2B5EF4-FFF2-40B4-BE49-F238E27FC236}">
                <a16:creationId xmlns:a16="http://schemas.microsoft.com/office/drawing/2014/main" id="{FCB203D1-34FB-AE15-3DA9-0C17F9468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019" y="4378614"/>
            <a:ext cx="10044646" cy="23676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77CB32-DB02-63E0-D0B2-5DD9902DF051}"/>
              </a:ext>
            </a:extLst>
          </p:cNvPr>
          <p:cNvSpPr txBox="1"/>
          <p:nvPr/>
        </p:nvSpPr>
        <p:spPr>
          <a:xfrm>
            <a:off x="396815" y="198408"/>
            <a:ext cx="11236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ptos Black" panose="020B0004020202020204" pitchFamily="34" charset="0"/>
              </a:rPr>
              <a:t>Base Model DenseNet201 </a:t>
            </a:r>
            <a:r>
              <a:rPr lang="en-US" sz="2400" dirty="0"/>
              <a:t>(For Transfer Learning and Feature Extraction)</a:t>
            </a:r>
            <a:endParaRPr lang="en-IN" sz="2400" dirty="0">
              <a:latin typeface="Aptos Black" panose="020B00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7C93CF-F6D6-E833-A732-56621C95B6BB}"/>
              </a:ext>
            </a:extLst>
          </p:cNvPr>
          <p:cNvSpPr txBox="1"/>
          <p:nvPr/>
        </p:nvSpPr>
        <p:spPr>
          <a:xfrm>
            <a:off x="396815" y="854015"/>
            <a:ext cx="10954730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First step is to load the pre-trained DenseNet201 model which has already been trained on</a:t>
            </a:r>
          </a:p>
          <a:p>
            <a:r>
              <a:rPr lang="en-US" sz="2000" dirty="0"/>
              <a:t>      a large dataset(ImageNet). This base model serves as a feature extractor, capturing low-level</a:t>
            </a:r>
          </a:p>
          <a:p>
            <a:r>
              <a:rPr lang="en-US" sz="2000" dirty="0"/>
              <a:t>      features from input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Non-linear algorithms are applied to raw images before saving them to memory cards. These</a:t>
            </a:r>
          </a:p>
          <a:p>
            <a:r>
              <a:rPr lang="en-IN" sz="2000" dirty="0"/>
              <a:t>      steps are- </a:t>
            </a:r>
          </a:p>
          <a:p>
            <a:r>
              <a:rPr lang="en-IN" sz="2000" dirty="0"/>
              <a:t>	- </a:t>
            </a:r>
            <a:r>
              <a:rPr lang="en-IN" sz="2000" b="1" dirty="0" err="1"/>
              <a:t>Demosaicing</a:t>
            </a:r>
            <a:r>
              <a:rPr lang="en-IN" sz="2000" b="1" dirty="0"/>
              <a:t> Strategies- </a:t>
            </a:r>
            <a:r>
              <a:rPr lang="en-IN" sz="2000" dirty="0"/>
              <a:t>Interpolation of </a:t>
            </a:r>
            <a:r>
              <a:rPr lang="en-IN" sz="2000" dirty="0" err="1"/>
              <a:t>color</a:t>
            </a:r>
            <a:r>
              <a:rPr lang="en-IN" sz="2000" dirty="0"/>
              <a:t> information from the raw sensor data.</a:t>
            </a:r>
          </a:p>
          <a:p>
            <a:r>
              <a:rPr lang="en-IN" sz="2000" dirty="0"/>
              <a:t>	- </a:t>
            </a:r>
            <a:r>
              <a:rPr lang="en-IN" sz="2000" b="1" dirty="0"/>
              <a:t>Noise Characteristics- </a:t>
            </a:r>
            <a:r>
              <a:rPr lang="en-IN" sz="2000" dirty="0"/>
              <a:t>Unique Noise patterns during image capture.</a:t>
            </a:r>
          </a:p>
          <a:p>
            <a:r>
              <a:rPr lang="en-IN" sz="2000" dirty="0"/>
              <a:t>	- </a:t>
            </a:r>
            <a:r>
              <a:rPr lang="en-IN" sz="2000" b="1" dirty="0"/>
              <a:t>Lense Distortion Correction- </a:t>
            </a:r>
            <a:r>
              <a:rPr lang="en-IN" sz="2000" dirty="0"/>
              <a:t>Algorithms that compensate for lens distortions.</a:t>
            </a:r>
          </a:p>
          <a:p>
            <a:r>
              <a:rPr lang="en-IN" sz="2000" dirty="0"/>
              <a:t>	- </a:t>
            </a:r>
            <a:r>
              <a:rPr lang="en-IN" sz="2000" b="1" dirty="0"/>
              <a:t>Histogram Strategies- </a:t>
            </a:r>
            <a:r>
              <a:rPr lang="en-IN" sz="2000" dirty="0"/>
              <a:t>How pixel intensities are distributed in the image.</a:t>
            </a:r>
          </a:p>
          <a:p>
            <a:r>
              <a:rPr lang="en-IN" sz="2000" dirty="0"/>
              <a:t>                  - Other camera specific processing steps.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We excluded the fully connected layers(top layers) of the original DenseNet201 leaving only the </a:t>
            </a:r>
          </a:p>
          <a:p>
            <a:r>
              <a:rPr lang="en-IN" sz="2000" dirty="0"/>
              <a:t>      convolutional layers. 	</a:t>
            </a:r>
          </a:p>
          <a:p>
            <a:r>
              <a:rPr lang="en-I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034317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1203</TotalTime>
  <Words>1037</Words>
  <Application>Microsoft Office PowerPoint</Application>
  <PresentationFormat>Widescreen</PresentationFormat>
  <Paragraphs>169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Aptos Black</vt:lpstr>
      <vt:lpstr>Aptos Display</vt:lpstr>
      <vt:lpstr>Arial</vt:lpstr>
      <vt:lpstr>Office Theme</vt:lpstr>
      <vt:lpstr>Source Camera Identification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What’s next?</vt:lpstr>
      <vt:lpstr>References</vt:lpstr>
      <vt:lpstr>Thank You For Being An Awesome Audience!!!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Minor Project Presentation</dc:title>
  <dc:creator>Yash Mohan</dc:creator>
  <cp:lastModifiedBy>Yash Mohan</cp:lastModifiedBy>
  <cp:revision>2</cp:revision>
  <dcterms:created xsi:type="dcterms:W3CDTF">2024-03-31T17:00:41Z</dcterms:created>
  <dcterms:modified xsi:type="dcterms:W3CDTF">2024-04-04T19:53:29Z</dcterms:modified>
</cp:coreProperties>
</file>